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7" r:id="rId1"/>
    <p:sldMasterId id="2147483710" r:id="rId2"/>
  </p:sldMasterIdLst>
  <p:notesMasterIdLst>
    <p:notesMasterId r:id="rId23"/>
  </p:notesMasterIdLst>
  <p:handoutMasterIdLst>
    <p:handoutMasterId r:id="rId24"/>
  </p:handoutMasterIdLst>
  <p:sldIdLst>
    <p:sldId id="300" r:id="rId3"/>
    <p:sldId id="366" r:id="rId4"/>
    <p:sldId id="306" r:id="rId5"/>
    <p:sldId id="309" r:id="rId6"/>
    <p:sldId id="331" r:id="rId7"/>
    <p:sldId id="346" r:id="rId8"/>
    <p:sldId id="379" r:id="rId9"/>
    <p:sldId id="389" r:id="rId10"/>
    <p:sldId id="385" r:id="rId11"/>
    <p:sldId id="380" r:id="rId12"/>
    <p:sldId id="381" r:id="rId13"/>
    <p:sldId id="352" r:id="rId14"/>
    <p:sldId id="382" r:id="rId15"/>
    <p:sldId id="383" r:id="rId16"/>
    <p:sldId id="384" r:id="rId17"/>
    <p:sldId id="314" r:id="rId18"/>
    <p:sldId id="353" r:id="rId19"/>
    <p:sldId id="388" r:id="rId20"/>
    <p:sldId id="386" r:id="rId21"/>
    <p:sldId id="387" r:id="rId22"/>
  </p:sldIdLst>
  <p:sldSz cx="9144000" cy="6858000" type="screen4x3"/>
  <p:notesSz cx="6858000" cy="9947275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94">
          <p15:clr>
            <a:srgbClr val="A4A3A4"/>
          </p15:clr>
        </p15:guide>
        <p15:guide id="2" pos="56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7A"/>
    <a:srgbClr val="116E8A"/>
    <a:srgbClr val="1D8DB0"/>
    <a:srgbClr val="147694"/>
    <a:srgbClr val="177E9D"/>
    <a:srgbClr val="86BC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56" autoAdjust="0"/>
  </p:normalViewPr>
  <p:slideViewPr>
    <p:cSldViewPr snapToObjects="1" showGuides="1">
      <p:cViewPr varScale="1">
        <p:scale>
          <a:sx n="86" d="100"/>
          <a:sy n="86" d="100"/>
        </p:scale>
        <p:origin x="606" y="90"/>
      </p:cViewPr>
      <p:guideLst>
        <p:guide orient="horz" pos="3294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Objects="1" showGuides="1">
      <p:cViewPr varScale="1">
        <p:scale>
          <a:sx n="73" d="100"/>
          <a:sy n="73" d="100"/>
        </p:scale>
        <p:origin x="-2028" y="-9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nl-B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4" y="1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E6185198-F140-406E-8F04-DE9D809B9791}" type="datetimeFigureOut">
              <a:rPr lang="nl-BE" sz="1000">
                <a:latin typeface="Arial" pitchFamily="34" charset="0"/>
                <a:cs typeface="Arial" pitchFamily="34" charset="0"/>
              </a:rPr>
              <a:pPr/>
              <a:t>29/03/2017</a:t>
            </a:fld>
            <a:endParaRPr lang="nl-BE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8186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nl-BE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4" y="9448186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6A024B3E-C6E9-4CB0-843C-3CD5676655AA}" type="slidenum">
              <a:rPr lang="nl-BE" sz="1000"/>
              <a:pPr/>
              <a:t>‹nr.›</a:t>
            </a:fld>
            <a:endParaRPr lang="nl-BE" sz="1000"/>
          </a:p>
        </p:txBody>
      </p:sp>
    </p:spTree>
    <p:extLst>
      <p:ext uri="{BB962C8B-B14F-4D97-AF65-F5344CB8AC3E}">
        <p14:creationId xmlns:p14="http://schemas.microsoft.com/office/powerpoint/2010/main" val="397321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7AF0A2F9-EF49-41B3-9E69-7CDBDC14786A}" type="datetimeFigureOut">
              <a:rPr lang="nl-BE" smtClean="0"/>
              <a:pPr/>
              <a:t>29/03/2017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540000" y="4699501"/>
            <a:ext cx="5760000" cy="4503688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4" y="9448186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17C257C2-8D60-4760-88CB-024AF3EEC641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94757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0" y="648000"/>
            <a:ext cx="9144000" cy="6228000"/>
          </a:xfrm>
          <a:prstGeom prst="rect">
            <a:avLst/>
          </a:prstGeom>
          <a:gradFill flip="none" rotWithShape="1">
            <a:gsLst>
              <a:gs pos="100000">
                <a:srgbClr val="116E8A"/>
              </a:gs>
              <a:gs pos="100000">
                <a:srgbClr val="116E8A"/>
              </a:gs>
              <a:gs pos="100000">
                <a:srgbClr val="116E8A"/>
              </a:gs>
              <a:gs pos="100000">
                <a:srgbClr val="116E8A"/>
              </a:gs>
              <a:gs pos="100000">
                <a:srgbClr val="177E9D"/>
              </a:gs>
              <a:gs pos="100000">
                <a:srgbClr val="116E8A"/>
              </a:gs>
              <a:gs pos="100000">
                <a:schemeClr val="accent1">
                  <a:tint val="44500"/>
                  <a:satMod val="160000"/>
                </a:schemeClr>
              </a:gs>
              <a:gs pos="0">
                <a:srgbClr val="1D8DB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BE"/>
          </a:p>
        </p:txBody>
      </p:sp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3096000" y="2088000"/>
            <a:ext cx="5580000" cy="18000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en typ de titel van de presentatie</a:t>
            </a:r>
            <a:endParaRPr lang="nl-BE" dirty="0"/>
          </a:p>
        </p:txBody>
      </p:sp>
      <p:sp>
        <p:nvSpPr>
          <p:cNvPr id="10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096000" y="4193675"/>
            <a:ext cx="5580000" cy="10800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en typ de subtitel van de presentatie</a:t>
            </a:r>
            <a:endParaRPr lang="nl-BE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1800000"/>
            <a:ext cx="1840048" cy="429444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283600" y="5706000"/>
            <a:ext cx="428400" cy="720000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014732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92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0" y="648000"/>
            <a:ext cx="9144000" cy="6228000"/>
          </a:xfrm>
          <a:prstGeom prst="rect">
            <a:avLst/>
          </a:prstGeom>
          <a:gradFill flip="none" rotWithShape="1">
            <a:gsLst>
              <a:gs pos="100000">
                <a:srgbClr val="116E8A"/>
              </a:gs>
              <a:gs pos="100000">
                <a:srgbClr val="116E8A"/>
              </a:gs>
              <a:gs pos="100000">
                <a:srgbClr val="116E8A"/>
              </a:gs>
              <a:gs pos="100000">
                <a:srgbClr val="116E8A"/>
              </a:gs>
              <a:gs pos="100000">
                <a:srgbClr val="177E9D"/>
              </a:gs>
              <a:gs pos="100000">
                <a:srgbClr val="116E8A"/>
              </a:gs>
              <a:gs pos="100000">
                <a:schemeClr val="accent1">
                  <a:tint val="44500"/>
                  <a:satMod val="160000"/>
                </a:schemeClr>
              </a:gs>
              <a:gs pos="0">
                <a:srgbClr val="1D8DB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BE"/>
          </a:p>
        </p:txBody>
      </p:sp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3096000" y="2088000"/>
            <a:ext cx="5580000" cy="18000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en typ de titel van de presentatie</a:t>
            </a:r>
            <a:endParaRPr lang="nl-BE" dirty="0"/>
          </a:p>
        </p:txBody>
      </p:sp>
      <p:sp>
        <p:nvSpPr>
          <p:cNvPr id="10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096000" y="4193675"/>
            <a:ext cx="5580000" cy="10800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en typ de subtitel van de presentatie</a:t>
            </a:r>
            <a:endParaRPr lang="nl-BE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1800000"/>
            <a:ext cx="1840048" cy="429444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283600" y="5706000"/>
            <a:ext cx="428400" cy="720000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014732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046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52BDEC"/>
                </a:solidFill>
              </a:defRPr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CD72-59EE-436D-B435-201699A5BB49}" type="datetimeFigureOut">
              <a:rPr lang="nl-BE" smtClean="0"/>
              <a:pPr/>
              <a:t>29/03/2017</a:t>
            </a:fld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8031-C8E5-48F8-A3B6-81643B27A3AF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6" name="Tijdelijke aanduiding voor tekst 2"/>
          <p:cNvSpPr>
            <a:spLocks noGrp="1"/>
          </p:cNvSpPr>
          <p:nvPr>
            <p:ph idx="1" hasCustomPrompt="1"/>
          </p:nvPr>
        </p:nvSpPr>
        <p:spPr>
          <a:xfrm>
            <a:off x="540000" y="1349999"/>
            <a:ext cx="8334000" cy="442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/>
            </a:lvl1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53669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0" y="0"/>
            <a:ext cx="9144000" cy="6372000"/>
          </a:xfrm>
          <a:prstGeom prst="rect">
            <a:avLst/>
          </a:prstGeom>
          <a:gradFill flip="none" rotWithShape="1">
            <a:gsLst>
              <a:gs pos="100000">
                <a:srgbClr val="116E8A"/>
              </a:gs>
              <a:gs pos="100000">
                <a:srgbClr val="116E8A"/>
              </a:gs>
              <a:gs pos="100000">
                <a:srgbClr val="116E8A"/>
              </a:gs>
              <a:gs pos="100000">
                <a:srgbClr val="116E8A"/>
              </a:gs>
              <a:gs pos="100000">
                <a:srgbClr val="177E9D"/>
              </a:gs>
              <a:gs pos="100000">
                <a:srgbClr val="116E8A"/>
              </a:gs>
              <a:gs pos="100000">
                <a:schemeClr val="accent1">
                  <a:tint val="44500"/>
                  <a:satMod val="160000"/>
                </a:schemeClr>
              </a:gs>
              <a:gs pos="0">
                <a:srgbClr val="1D8DB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BE"/>
          </a:p>
        </p:txBody>
      </p:sp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3780000" y="2304000"/>
            <a:ext cx="5094000" cy="18002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en typ de titel van de sectie</a:t>
            </a:r>
            <a:endParaRPr lang="nl-BE" dirty="0"/>
          </a:p>
        </p:txBody>
      </p:sp>
      <p:sp>
        <p:nvSpPr>
          <p:cNvPr id="10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780000" y="4419108"/>
            <a:ext cx="5094000" cy="1080000"/>
          </a:xfrm>
        </p:spPr>
        <p:txBody>
          <a:bodyPr anchor="t" anchorCtr="0"/>
          <a:lstStyle>
            <a:lvl1pPr marL="0" indent="0" algn="l"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en typ de subtitel van de sectie</a:t>
            </a:r>
            <a:endParaRPr lang="nl-BE" dirty="0"/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000" y="6048000"/>
            <a:ext cx="1512458" cy="54000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50000"/>
            <a:ext cx="3300991" cy="3209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590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540000" y="1350000"/>
            <a:ext cx="4038600" cy="4428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 marL="1435100" indent="-228600">
              <a:buFont typeface="Arial" pitchFamily="34" charset="0"/>
              <a:buChar char="-"/>
              <a:defRPr sz="1600">
                <a:solidFill>
                  <a:srgbClr val="00407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835400" y="1350000"/>
            <a:ext cx="4038600" cy="4428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 marL="1435100" indent="-228600">
              <a:buFont typeface="Arial" pitchFamily="34" charset="0"/>
              <a:buChar char="-"/>
              <a:defRPr sz="1600">
                <a:solidFill>
                  <a:srgbClr val="00407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CD72-59EE-436D-B435-201699A5BB49}" type="datetimeFigureOut">
              <a:rPr lang="nl-BE" smtClean="0"/>
              <a:pPr/>
              <a:t>29/03/2017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8031-C8E5-48F8-A3B6-81643B27A3A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25954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540000" y="13500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407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en typ de tekst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540000" y="1991922"/>
            <a:ext cx="4040188" cy="379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 marL="1435100" indent="-180000">
              <a:buFont typeface="Arial" pitchFamily="34" charset="0"/>
              <a:buChar char="-"/>
              <a:defRPr sz="1600">
                <a:solidFill>
                  <a:srgbClr val="00407A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24000" y="1350000"/>
            <a:ext cx="4039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en typ de tekst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4000" y="1991922"/>
            <a:ext cx="4039200" cy="379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 marL="1584325" indent="-285750">
              <a:buFont typeface="Arial" pitchFamily="34" charset="0"/>
              <a:buChar char="-"/>
              <a:defRPr lang="nl-BE" sz="1600" kern="1200" dirty="0">
                <a:solidFill>
                  <a:srgbClr val="00407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CD72-59EE-436D-B435-201699A5BB49}" type="datetimeFigureOut">
              <a:rPr lang="nl-BE" smtClean="0"/>
              <a:pPr/>
              <a:t>29/03/2017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8031-C8E5-48F8-A3B6-81643B27A3AF}" type="slidenum">
              <a:rPr lang="nl-BE" smtClean="0"/>
              <a:pPr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32639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CD72-59EE-436D-B435-201699A5BB49}" type="datetimeFigureOut">
              <a:rPr lang="nl-BE" smtClean="0"/>
              <a:pPr/>
              <a:t>29/03/2017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8031-C8E5-48F8-A3B6-81643B27A3A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0134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CD72-59EE-436D-B435-201699A5BB49}" type="datetimeFigureOut">
              <a:rPr lang="nl-BE" smtClean="0"/>
              <a:pPr/>
              <a:t>29/03/2017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8031-C8E5-48F8-A3B6-81643B27A3A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81974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3008313" cy="895100"/>
          </a:xfr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3761909" y="540000"/>
            <a:ext cx="5105139" cy="5256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 marL="1435100" indent="-228600">
              <a:buFont typeface="Arial" pitchFamily="34" charset="0"/>
              <a:buChar char="-"/>
              <a:tabLst/>
              <a:defRPr sz="1600">
                <a:solidFill>
                  <a:srgbClr val="00407A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539552" y="1435101"/>
            <a:ext cx="3008313" cy="4356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Klik en typ de tekst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CD72-59EE-436D-B435-201699A5BB49}" type="datetimeFigureOut">
              <a:rPr lang="nl-BE" smtClean="0"/>
              <a:pPr/>
              <a:t>29/03/2017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8031-C8E5-48F8-A3B6-81643B27A3A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253469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40000" y="4788000"/>
            <a:ext cx="8334000" cy="540000"/>
          </a:xfrm>
        </p:spPr>
        <p:txBody>
          <a:bodyPr anchor="t" anchorCtr="0">
            <a:noAutofit/>
          </a:bodyPr>
          <a:lstStyle>
            <a:lvl1pPr algn="l">
              <a:defRPr sz="2000" b="1"/>
            </a:lvl1pPr>
          </a:lstStyle>
          <a:p>
            <a:r>
              <a:rPr lang="nl-NL" dirty="0"/>
              <a:t>Klik en typ de tekst</a:t>
            </a:r>
            <a:endParaRPr lang="nl-BE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40000" y="540000"/>
            <a:ext cx="8334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540000" y="5445224"/>
            <a:ext cx="8334000" cy="360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Klik en typ de tekst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8031-C8E5-48F8-A3B6-81643B27A3AF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8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1566000" y="6048000"/>
            <a:ext cx="1980000" cy="288000"/>
          </a:xfrm>
        </p:spPr>
        <p:txBody>
          <a:bodyPr/>
          <a:lstStyle/>
          <a:p>
            <a:endParaRPr lang="nl-BE" dirty="0"/>
          </a:p>
        </p:txBody>
      </p:sp>
      <p:sp>
        <p:nvSpPr>
          <p:cNvPr id="9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40000" y="6048000"/>
            <a:ext cx="936000" cy="288000"/>
          </a:xfrm>
        </p:spPr>
        <p:txBody>
          <a:bodyPr/>
          <a:lstStyle/>
          <a:p>
            <a:fld id="{C4DDCD72-59EE-436D-B435-201699A5BB49}" type="datetimeFigureOut">
              <a:rPr lang="nl-BE" smtClean="0"/>
              <a:pPr/>
              <a:t>29/03/2017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7348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52BDEC"/>
                </a:solidFill>
              </a:defRPr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CD72-59EE-436D-B435-201699A5BB49}" type="datetimeFigureOut">
              <a:rPr lang="nl-BE" smtClean="0"/>
              <a:pPr/>
              <a:t>29/03/2017</a:t>
            </a:fld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8031-C8E5-48F8-A3B6-81643B27A3AF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6" name="Tijdelijke aanduiding voor tekst 2"/>
          <p:cNvSpPr>
            <a:spLocks noGrp="1"/>
          </p:cNvSpPr>
          <p:nvPr>
            <p:ph idx="1" hasCustomPrompt="1"/>
          </p:nvPr>
        </p:nvSpPr>
        <p:spPr>
          <a:xfrm>
            <a:off x="540000" y="1349999"/>
            <a:ext cx="8334000" cy="442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/>
            </a:lvl1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16900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0" y="0"/>
            <a:ext cx="9144000" cy="6372000"/>
          </a:xfrm>
          <a:prstGeom prst="rect">
            <a:avLst/>
          </a:prstGeom>
          <a:gradFill flip="none" rotWithShape="1">
            <a:gsLst>
              <a:gs pos="100000">
                <a:srgbClr val="116E8A"/>
              </a:gs>
              <a:gs pos="100000">
                <a:srgbClr val="116E8A"/>
              </a:gs>
              <a:gs pos="100000">
                <a:srgbClr val="116E8A"/>
              </a:gs>
              <a:gs pos="100000">
                <a:srgbClr val="116E8A"/>
              </a:gs>
              <a:gs pos="100000">
                <a:srgbClr val="177E9D"/>
              </a:gs>
              <a:gs pos="100000">
                <a:srgbClr val="116E8A"/>
              </a:gs>
              <a:gs pos="100000">
                <a:schemeClr val="accent1">
                  <a:tint val="44500"/>
                  <a:satMod val="160000"/>
                </a:schemeClr>
              </a:gs>
              <a:gs pos="0">
                <a:srgbClr val="1D8DB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BE"/>
          </a:p>
        </p:txBody>
      </p:sp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3780000" y="2304000"/>
            <a:ext cx="5094000" cy="18002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en typ de titel van de sectie</a:t>
            </a:r>
            <a:endParaRPr lang="nl-BE" dirty="0"/>
          </a:p>
        </p:txBody>
      </p:sp>
      <p:sp>
        <p:nvSpPr>
          <p:cNvPr id="10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3780000" y="4419108"/>
            <a:ext cx="5094000" cy="1080000"/>
          </a:xfrm>
        </p:spPr>
        <p:txBody>
          <a:bodyPr anchor="t" anchorCtr="0"/>
          <a:lstStyle>
            <a:lvl1pPr marL="0" indent="0" algn="l"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en typ de subtitel van de sectie</a:t>
            </a:r>
            <a:endParaRPr lang="nl-BE" dirty="0"/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000" y="6048000"/>
            <a:ext cx="1512458" cy="54000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50000"/>
            <a:ext cx="3300991" cy="3209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196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52BDEC"/>
                </a:solidFill>
              </a:defRPr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540000" y="1350000"/>
            <a:ext cx="4038600" cy="4428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 marL="1435100" indent="-228600">
              <a:buFont typeface="Arial" pitchFamily="34" charset="0"/>
              <a:buChar char="-"/>
              <a:defRPr sz="1600">
                <a:solidFill>
                  <a:srgbClr val="00407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835400" y="1350000"/>
            <a:ext cx="4038600" cy="4428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 marL="1435100" indent="-228600">
              <a:buFont typeface="Arial" pitchFamily="34" charset="0"/>
              <a:buChar char="-"/>
              <a:defRPr sz="1600">
                <a:solidFill>
                  <a:srgbClr val="00407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CD72-59EE-436D-B435-201699A5BB49}" type="datetimeFigureOut">
              <a:rPr lang="nl-BE" smtClean="0"/>
              <a:pPr/>
              <a:t>29/03/2017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8031-C8E5-48F8-A3B6-81643B27A3A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9803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540000" y="13500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407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en typ de tekst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540000" y="1991922"/>
            <a:ext cx="4040188" cy="379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 marL="1435100" indent="-180000">
              <a:buFont typeface="Arial" pitchFamily="34" charset="0"/>
              <a:buChar char="-"/>
              <a:defRPr sz="1600">
                <a:solidFill>
                  <a:srgbClr val="00407A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24000" y="1350000"/>
            <a:ext cx="4039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en typ de tekst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4000" y="1991922"/>
            <a:ext cx="4039200" cy="379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 marL="1584325" indent="-285750">
              <a:buFont typeface="Arial" pitchFamily="34" charset="0"/>
              <a:buChar char="-"/>
              <a:defRPr lang="nl-BE" sz="1600" kern="1200" dirty="0">
                <a:solidFill>
                  <a:srgbClr val="00407A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CD72-59EE-436D-B435-201699A5BB49}" type="datetimeFigureOut">
              <a:rPr lang="nl-BE" smtClean="0"/>
              <a:pPr/>
              <a:t>29/03/2017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8031-C8E5-48F8-A3B6-81643B27A3AF}" type="slidenum">
              <a:rPr lang="nl-BE" smtClean="0"/>
              <a:pPr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3782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CD72-59EE-436D-B435-201699A5BB49}" type="datetimeFigureOut">
              <a:rPr lang="nl-BE" smtClean="0"/>
              <a:pPr/>
              <a:t>29/03/2017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8031-C8E5-48F8-A3B6-81643B27A3A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6182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CD72-59EE-436D-B435-201699A5BB49}" type="datetimeFigureOut">
              <a:rPr lang="nl-BE" smtClean="0"/>
              <a:pPr/>
              <a:t>29/03/2017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8031-C8E5-48F8-A3B6-81643B27A3A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8905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3008313" cy="895100"/>
          </a:xfr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3761909" y="540000"/>
            <a:ext cx="5105139" cy="5256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 marL="1435100" indent="-228600">
              <a:buFont typeface="Arial" pitchFamily="34" charset="0"/>
              <a:buChar char="-"/>
              <a:tabLst/>
              <a:defRPr sz="1600">
                <a:solidFill>
                  <a:srgbClr val="00407A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539552" y="1435101"/>
            <a:ext cx="3008313" cy="4356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Klik en typ de tekst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CD72-59EE-436D-B435-201699A5BB49}" type="datetimeFigureOut">
              <a:rPr lang="nl-BE" smtClean="0"/>
              <a:pPr/>
              <a:t>29/03/2017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8031-C8E5-48F8-A3B6-81643B27A3AF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0635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40000" y="4788000"/>
            <a:ext cx="8334000" cy="540000"/>
          </a:xfrm>
        </p:spPr>
        <p:txBody>
          <a:bodyPr anchor="t" anchorCtr="0">
            <a:noAutofit/>
          </a:bodyPr>
          <a:lstStyle>
            <a:lvl1pPr algn="l">
              <a:defRPr sz="2000" b="1"/>
            </a:lvl1pPr>
          </a:lstStyle>
          <a:p>
            <a:r>
              <a:rPr lang="nl-NL" dirty="0"/>
              <a:t>Klik en typ de tekst</a:t>
            </a:r>
            <a:endParaRPr lang="nl-BE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40000" y="540000"/>
            <a:ext cx="8334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540000" y="5445224"/>
            <a:ext cx="8334000" cy="360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Klik en typ de tekst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40000" y="6048000"/>
            <a:ext cx="936000" cy="288000"/>
          </a:xfrm>
        </p:spPr>
        <p:txBody>
          <a:bodyPr/>
          <a:lstStyle/>
          <a:p>
            <a:fld id="{C4DDCD72-59EE-436D-B435-201699A5BB49}" type="datetimeFigureOut">
              <a:rPr lang="nl-BE" smtClean="0"/>
              <a:pPr/>
              <a:t>29/03/2017</a:t>
            </a:fld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8031-C8E5-48F8-A3B6-81643B27A3AF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8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1566000" y="6048000"/>
            <a:ext cx="1980000" cy="288000"/>
          </a:xfrm>
        </p:spPr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2426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334000" cy="90000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0000" y="1349999"/>
            <a:ext cx="8334000" cy="442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539552" y="6048000"/>
            <a:ext cx="936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rgbClr val="00407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4DDCD72-59EE-436D-B435-201699A5BB49}" type="datetimeFigureOut">
              <a:rPr lang="nl-BE" smtClean="0"/>
              <a:pPr/>
              <a:t>29/03/2017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66000" y="6048000"/>
            <a:ext cx="1980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rgbClr val="00407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3636000" y="6048000"/>
            <a:ext cx="936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rgbClr val="00407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5D8031-C8E5-48F8-A3B6-81643B27A3AF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7" name="Rechthoek 6"/>
          <p:cNvSpPr/>
          <p:nvPr/>
        </p:nvSpPr>
        <p:spPr>
          <a:xfrm>
            <a:off x="0" y="6372000"/>
            <a:ext cx="9144000" cy="486000"/>
          </a:xfrm>
          <a:prstGeom prst="rect">
            <a:avLst/>
          </a:prstGeom>
          <a:gradFill flip="none" rotWithShape="1">
            <a:gsLst>
              <a:gs pos="100000">
                <a:srgbClr val="116E8A"/>
              </a:gs>
              <a:gs pos="100000">
                <a:srgbClr val="116E8A"/>
              </a:gs>
              <a:gs pos="100000">
                <a:srgbClr val="116E8A"/>
              </a:gs>
              <a:gs pos="100000">
                <a:srgbClr val="116E8A"/>
              </a:gs>
              <a:gs pos="100000">
                <a:srgbClr val="116E8A"/>
              </a:gs>
              <a:gs pos="100000">
                <a:srgbClr val="177E9D"/>
              </a:gs>
              <a:gs pos="100000">
                <a:srgbClr val="116E8A"/>
              </a:gs>
              <a:gs pos="100000">
                <a:schemeClr val="accent1">
                  <a:tint val="44500"/>
                  <a:satMod val="160000"/>
                </a:schemeClr>
              </a:gs>
              <a:gs pos="0">
                <a:srgbClr val="1D8DB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BE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000" y="6048000"/>
            <a:ext cx="151245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21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09" r:id="rId2"/>
    <p:sldLayoutId id="2147483698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baseline="0">
          <a:solidFill>
            <a:srgbClr val="52BDEC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60000" indent="-360000" algn="l" defTabSz="914400" rtl="0" eaLnBrk="1" latinLnBrk="0" hangingPunct="1">
        <a:spcBef>
          <a:spcPts val="580"/>
        </a:spcBef>
        <a:buSzPct val="110000"/>
        <a:buFont typeface="Arial" pitchFamily="34" charset="0"/>
        <a:buChar char="•"/>
        <a:defRPr sz="2400" kern="1200">
          <a:solidFill>
            <a:srgbClr val="00407A"/>
          </a:solidFill>
          <a:latin typeface="Arial" pitchFamily="34" charset="0"/>
          <a:ea typeface="+mn-ea"/>
          <a:cs typeface="Arial" pitchFamily="34" charset="0"/>
        </a:defRPr>
      </a:lvl1pPr>
      <a:lvl2pPr marL="720000" indent="-360363" algn="l" defTabSz="914400" rtl="0" eaLnBrk="1" latinLnBrk="0" hangingPunct="1">
        <a:spcBef>
          <a:spcPts val="580"/>
        </a:spcBef>
        <a:buSzPct val="75000"/>
        <a:buFont typeface="Courier New" pitchFamily="49" charset="0"/>
        <a:buChar char="o"/>
        <a:defRPr sz="2400" kern="1200">
          <a:solidFill>
            <a:srgbClr val="00407A"/>
          </a:solidFill>
          <a:latin typeface="Arial" pitchFamily="34" charset="0"/>
          <a:ea typeface="+mn-ea"/>
          <a:cs typeface="Arial" pitchFamily="34" charset="0"/>
        </a:defRPr>
      </a:lvl2pPr>
      <a:lvl3pPr marL="9900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407A"/>
          </a:solidFill>
          <a:latin typeface="Arial" pitchFamily="34" charset="0"/>
          <a:ea typeface="+mn-ea"/>
          <a:cs typeface="Arial" pitchFamily="34" charset="0"/>
        </a:defRPr>
      </a:lvl3pPr>
      <a:lvl4pPr marL="1168400" indent="-180000" algn="l" defTabSz="914400" rtl="0" eaLnBrk="1" latinLnBrk="0" hangingPunct="1">
        <a:spcBef>
          <a:spcPts val="380"/>
        </a:spcBef>
        <a:buSzPct val="80000"/>
        <a:buFont typeface="Arial" pitchFamily="34" charset="0"/>
        <a:buChar char="•"/>
        <a:defRPr sz="1600" kern="1200">
          <a:solidFill>
            <a:srgbClr val="00407A"/>
          </a:solidFill>
          <a:latin typeface="Arial" pitchFamily="34" charset="0"/>
          <a:ea typeface="+mn-ea"/>
          <a:cs typeface="Arial" pitchFamily="34" charset="0"/>
        </a:defRPr>
      </a:lvl4pPr>
      <a:lvl5pPr marL="1338263" indent="-179388" algn="l" defTabSz="914400" rtl="0" eaLnBrk="1" latinLnBrk="0" hangingPunct="1">
        <a:spcBef>
          <a:spcPts val="380"/>
        </a:spcBef>
        <a:buFont typeface="Arial" pitchFamily="34" charset="0"/>
        <a:buChar char="-"/>
        <a:defRPr lang="nl-BE" sz="1600" kern="1200" dirty="0">
          <a:solidFill>
            <a:srgbClr val="00407A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4000"/>
            <a:ext cx="3240000" cy="2668236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334000" cy="90000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l-NL" dirty="0"/>
              <a:t>Klik en typ de titel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0000" y="1349999"/>
            <a:ext cx="8334000" cy="442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en typ de 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539552" y="6048000"/>
            <a:ext cx="936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rgbClr val="00407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4DDCD72-59EE-436D-B435-201699A5BB49}" type="datetimeFigureOut">
              <a:rPr lang="nl-BE" smtClean="0"/>
              <a:pPr/>
              <a:t>29/03/2017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66000" y="6048000"/>
            <a:ext cx="1980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rgbClr val="00407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3636000" y="6048000"/>
            <a:ext cx="9360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rgbClr val="00407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5D8031-C8E5-48F8-A3B6-81643B27A3AF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7" name="Rechthoek 6"/>
          <p:cNvSpPr/>
          <p:nvPr/>
        </p:nvSpPr>
        <p:spPr>
          <a:xfrm>
            <a:off x="0" y="6372000"/>
            <a:ext cx="9144000" cy="486000"/>
          </a:xfrm>
          <a:prstGeom prst="rect">
            <a:avLst/>
          </a:prstGeom>
          <a:gradFill flip="none" rotWithShape="1">
            <a:gsLst>
              <a:gs pos="100000">
                <a:srgbClr val="116E8A"/>
              </a:gs>
              <a:gs pos="100000">
                <a:srgbClr val="116E8A"/>
              </a:gs>
              <a:gs pos="100000">
                <a:srgbClr val="116E8A"/>
              </a:gs>
              <a:gs pos="100000">
                <a:srgbClr val="116E8A"/>
              </a:gs>
              <a:gs pos="100000">
                <a:srgbClr val="116E8A"/>
              </a:gs>
              <a:gs pos="100000">
                <a:srgbClr val="177E9D"/>
              </a:gs>
              <a:gs pos="100000">
                <a:srgbClr val="116E8A"/>
              </a:gs>
              <a:gs pos="100000">
                <a:schemeClr val="accent1">
                  <a:tint val="44500"/>
                  <a:satMod val="160000"/>
                </a:schemeClr>
              </a:gs>
              <a:gs pos="0">
                <a:srgbClr val="1D8DB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BE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000" y="6048000"/>
            <a:ext cx="151245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45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baseline="0">
          <a:solidFill>
            <a:srgbClr val="52BDEC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60000" indent="-360000" algn="l" defTabSz="914400" rtl="0" eaLnBrk="1" latinLnBrk="0" hangingPunct="1">
        <a:spcBef>
          <a:spcPts val="580"/>
        </a:spcBef>
        <a:buSzPct val="110000"/>
        <a:buFont typeface="Arial" pitchFamily="34" charset="0"/>
        <a:buChar char="•"/>
        <a:defRPr sz="2400" kern="1200">
          <a:solidFill>
            <a:srgbClr val="00407A"/>
          </a:solidFill>
          <a:latin typeface="Arial" pitchFamily="34" charset="0"/>
          <a:ea typeface="+mn-ea"/>
          <a:cs typeface="Arial" pitchFamily="34" charset="0"/>
        </a:defRPr>
      </a:lvl1pPr>
      <a:lvl2pPr marL="720000" indent="-360363" algn="l" defTabSz="914400" rtl="0" eaLnBrk="1" latinLnBrk="0" hangingPunct="1">
        <a:spcBef>
          <a:spcPts val="580"/>
        </a:spcBef>
        <a:buSzPct val="75000"/>
        <a:buFont typeface="Courier New" pitchFamily="49" charset="0"/>
        <a:buChar char="o"/>
        <a:defRPr sz="2400" kern="1200">
          <a:solidFill>
            <a:srgbClr val="00407A"/>
          </a:solidFill>
          <a:latin typeface="Arial" pitchFamily="34" charset="0"/>
          <a:ea typeface="+mn-ea"/>
          <a:cs typeface="Arial" pitchFamily="34" charset="0"/>
        </a:defRPr>
      </a:lvl2pPr>
      <a:lvl3pPr marL="9900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407A"/>
          </a:solidFill>
          <a:latin typeface="Arial" pitchFamily="34" charset="0"/>
          <a:ea typeface="+mn-ea"/>
          <a:cs typeface="Arial" pitchFamily="34" charset="0"/>
        </a:defRPr>
      </a:lvl3pPr>
      <a:lvl4pPr marL="1168400" indent="-180000" algn="l" defTabSz="914400" rtl="0" eaLnBrk="1" latinLnBrk="0" hangingPunct="1">
        <a:spcBef>
          <a:spcPts val="380"/>
        </a:spcBef>
        <a:buSzPct val="80000"/>
        <a:buFont typeface="Arial" pitchFamily="34" charset="0"/>
        <a:buChar char="•"/>
        <a:defRPr sz="1600" kern="1200">
          <a:solidFill>
            <a:srgbClr val="00407A"/>
          </a:solidFill>
          <a:latin typeface="Arial" pitchFamily="34" charset="0"/>
          <a:ea typeface="+mn-ea"/>
          <a:cs typeface="Arial" pitchFamily="34" charset="0"/>
        </a:defRPr>
      </a:lvl4pPr>
      <a:lvl5pPr marL="1338263" indent="-179388" algn="l" defTabSz="914400" rtl="0" eaLnBrk="1" latinLnBrk="0" hangingPunct="1">
        <a:spcBef>
          <a:spcPts val="380"/>
        </a:spcBef>
        <a:buFont typeface="Arial" pitchFamily="34" charset="0"/>
        <a:buChar char="-"/>
        <a:defRPr lang="nl-BE" sz="1600" kern="1200" dirty="0">
          <a:solidFill>
            <a:srgbClr val="00407A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istentieelwelzijn.be/" TargetMode="External"/><Relationship Id="rId2" Type="http://schemas.openxmlformats.org/officeDocument/2006/relationships/hyperlink" Target="mailto:mia.leijssen@kuleuven.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dx.org/course/existential-well-being-counseling-person-kuleuvenx-ewb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620688"/>
            <a:ext cx="7470264" cy="2640367"/>
          </a:xfrm>
        </p:spPr>
        <p:txBody>
          <a:bodyPr/>
          <a:lstStyle/>
          <a:p>
            <a:br>
              <a:rPr lang="nl-BE" sz="3600" b="1" i="1" dirty="0"/>
            </a:br>
            <a:r>
              <a:rPr lang="nl-BE" sz="3600" dirty="0"/>
              <a:t>    </a:t>
            </a:r>
            <a:r>
              <a:rPr lang="nl-BE" dirty="0"/>
              <a:t>Levenskunst: Ontwikkelen van</a:t>
            </a:r>
            <a:br>
              <a:rPr lang="nl-BE" dirty="0"/>
            </a:br>
            <a:r>
              <a:rPr lang="nl-BE" dirty="0"/>
              <a:t>    </a:t>
            </a:r>
            <a:r>
              <a:rPr lang="nl-BE" sz="5400" i="1" dirty="0"/>
              <a:t>Existentieel Welzijn</a:t>
            </a:r>
            <a:br>
              <a:rPr lang="nl-BE" sz="5400" dirty="0"/>
            </a:br>
            <a:endParaRPr lang="nl-BE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896" y="3717032"/>
            <a:ext cx="5094000" cy="1080000"/>
          </a:xfrm>
        </p:spPr>
        <p:txBody>
          <a:bodyPr/>
          <a:lstStyle/>
          <a:p>
            <a:r>
              <a:rPr lang="nl-BE" sz="3200" dirty="0"/>
              <a:t>Prof. Em. Mia </a:t>
            </a:r>
            <a:r>
              <a:rPr lang="nl-BE" sz="3200" dirty="0" err="1"/>
              <a:t>Leijssen</a:t>
            </a:r>
            <a:endParaRPr lang="nl-BE" sz="3200" dirty="0"/>
          </a:p>
          <a:p>
            <a:endParaRPr lang="nl-BE" sz="3200" dirty="0"/>
          </a:p>
          <a:p>
            <a:r>
              <a:rPr lang="nl-BE" sz="2800" dirty="0"/>
              <a:t>Maslowprijs 2017</a:t>
            </a:r>
          </a:p>
        </p:txBody>
      </p:sp>
    </p:spTree>
    <p:extLst>
      <p:ext uri="{BB962C8B-B14F-4D97-AF65-F5344CB8AC3E}">
        <p14:creationId xmlns:p14="http://schemas.microsoft.com/office/powerpoint/2010/main" val="327279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334000" cy="900000"/>
          </a:xfrm>
        </p:spPr>
        <p:txBody>
          <a:bodyPr>
            <a:normAutofit/>
          </a:bodyPr>
          <a:lstStyle/>
          <a:p>
            <a:r>
              <a:rPr lang="nl-BE" sz="4800" b="1" dirty="0">
                <a:solidFill>
                  <a:schemeClr val="accent3">
                    <a:lumMod val="50000"/>
                  </a:schemeClr>
                </a:solidFill>
              </a:rPr>
              <a:t>“Existentieel welzijn”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72816"/>
            <a:ext cx="8334000" cy="4428000"/>
          </a:xfrm>
        </p:spPr>
        <p:txBody>
          <a:bodyPr/>
          <a:lstStyle/>
          <a:p>
            <a:pPr marL="0" indent="0">
              <a:buNone/>
            </a:pPr>
            <a:r>
              <a:rPr lang="nl-BE" sz="4000" dirty="0"/>
              <a:t>Bewustzijn van waarden,</a:t>
            </a:r>
          </a:p>
          <a:p>
            <a:pPr marL="0" indent="0">
              <a:buNone/>
            </a:pPr>
            <a:r>
              <a:rPr lang="nl-BE" sz="4000" dirty="0"/>
              <a:t>mogelijkheden en kwetsbaarheden </a:t>
            </a:r>
          </a:p>
          <a:p>
            <a:pPr marL="0" indent="0">
              <a:buNone/>
            </a:pPr>
            <a:r>
              <a:rPr lang="nl-BE" sz="4000" dirty="0"/>
              <a:t>in elke bestaansmodaliteit.</a:t>
            </a:r>
          </a:p>
          <a:p>
            <a:pPr marL="0" indent="0">
              <a:buNone/>
            </a:pPr>
            <a:endParaRPr lang="nl-BE" sz="4000" dirty="0"/>
          </a:p>
          <a:p>
            <a:pPr marL="0" indent="0">
              <a:buNone/>
            </a:pPr>
            <a:r>
              <a:rPr lang="nl-BE" sz="4000" dirty="0"/>
              <a:t>Krachtbronnen aanboren ondanks problemen.</a:t>
            </a:r>
          </a:p>
        </p:txBody>
      </p:sp>
    </p:spTree>
    <p:extLst>
      <p:ext uri="{BB962C8B-B14F-4D97-AF65-F5344CB8AC3E}">
        <p14:creationId xmlns:p14="http://schemas.microsoft.com/office/powerpoint/2010/main" val="936307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481" y="1412776"/>
            <a:ext cx="8334000" cy="1440160"/>
          </a:xfrm>
        </p:spPr>
        <p:txBody>
          <a:bodyPr>
            <a:normAutofit fontScale="90000"/>
          </a:bodyPr>
          <a:lstStyle/>
          <a:p>
            <a:r>
              <a:rPr lang="nl-BE" sz="4400" b="1" dirty="0">
                <a:solidFill>
                  <a:schemeClr val="accent3">
                    <a:lumMod val="50000"/>
                  </a:schemeClr>
                </a:solidFill>
              </a:rPr>
              <a:t>Fysieke</a:t>
            </a:r>
            <a: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  <a:t> bestaansdimensie</a:t>
            </a:r>
            <a:r>
              <a:rPr lang="nl-BE" dirty="0"/>
              <a:t>: </a:t>
            </a:r>
            <a:br>
              <a:rPr lang="nl-BE" dirty="0"/>
            </a:br>
            <a:r>
              <a:rPr lang="nl-BE" sz="4400" dirty="0">
                <a:solidFill>
                  <a:schemeClr val="accent3">
                    <a:lumMod val="50000"/>
                  </a:schemeClr>
                </a:solidFill>
              </a:rPr>
              <a:t>gezondheid, veiligheid, comfort, genot, schoonheid</a:t>
            </a:r>
            <a:endParaRPr lang="nl-BE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094" y="3284984"/>
            <a:ext cx="8334000" cy="4428000"/>
          </a:xfrm>
        </p:spPr>
        <p:txBody>
          <a:bodyPr/>
          <a:lstStyle/>
          <a:p>
            <a:r>
              <a:rPr lang="nl-BE" sz="3200" dirty="0"/>
              <a:t>Menselijk lichaam: “weet”, ongekend potentieel. </a:t>
            </a:r>
          </a:p>
          <a:p>
            <a:r>
              <a:rPr lang="nl-BE" sz="3200" dirty="0"/>
              <a:t>Natuur: “intelligentie”, bron van inspiratie. </a:t>
            </a:r>
          </a:p>
          <a:p>
            <a:pPr lvl="0"/>
            <a:r>
              <a:rPr lang="nl-BE" sz="3200" dirty="0"/>
              <a:t>Materie: “uitstraling”.</a:t>
            </a:r>
          </a:p>
          <a:p>
            <a:pPr lvl="0"/>
            <a:r>
              <a:rPr lang="nl-BE" sz="3200" dirty="0"/>
              <a:t>Biologische processen: “logica”.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58517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104" y="958416"/>
            <a:ext cx="8334000" cy="2326568"/>
          </a:xfrm>
        </p:spPr>
        <p:txBody>
          <a:bodyPr>
            <a:normAutofit fontScale="90000"/>
          </a:bodyPr>
          <a:lstStyle/>
          <a:p>
            <a:pPr marL="360000" lvl="0" indent="-360000">
              <a:spcBef>
                <a:spcPts val="580"/>
              </a:spcBef>
              <a:buSzPct val="110000"/>
              <a:buFont typeface="Arial" pitchFamily="34" charset="0"/>
              <a:buChar char="•"/>
            </a:pPr>
            <a:b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BE" b="1" dirty="0">
                <a:solidFill>
                  <a:schemeClr val="accent3">
                    <a:lumMod val="50000"/>
                  </a:schemeClr>
                </a:solidFill>
                <a:ea typeface="+mn-ea"/>
              </a:rPr>
              <a:t>Biologisch beloningssysteem</a:t>
            </a:r>
            <a:br>
              <a:rPr lang="nl-BE" b="1" dirty="0">
                <a:solidFill>
                  <a:schemeClr val="accent3">
                    <a:lumMod val="50000"/>
                  </a:schemeClr>
                </a:solidFill>
                <a:ea typeface="+mn-ea"/>
              </a:rPr>
            </a:br>
            <a:b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BE" sz="3200" dirty="0">
                <a:solidFill>
                  <a:srgbClr val="00407A"/>
                </a:solidFill>
                <a:ea typeface="+mn-ea"/>
              </a:rPr>
              <a:t>“</a:t>
            </a:r>
            <a:r>
              <a:rPr lang="nl-BE" sz="3200" dirty="0" err="1">
                <a:solidFill>
                  <a:srgbClr val="00407A"/>
                </a:solidFill>
                <a:ea typeface="+mn-ea"/>
              </a:rPr>
              <a:t>Ouderschapsparadox</a:t>
            </a:r>
            <a:r>
              <a:rPr lang="nl-BE" sz="3200" dirty="0">
                <a:solidFill>
                  <a:srgbClr val="00407A"/>
                </a:solidFill>
                <a:ea typeface="+mn-ea"/>
              </a:rPr>
              <a:t>”: lager geluksgevoel weegt op tegen ervaren van zinvolheid. </a:t>
            </a:r>
            <a:br>
              <a:rPr lang="nl-BE" sz="3200" dirty="0">
                <a:solidFill>
                  <a:srgbClr val="00407A"/>
                </a:solidFill>
                <a:ea typeface="+mn-ea"/>
              </a:rPr>
            </a:br>
            <a:br>
              <a:rPr lang="nl-BE" sz="3100" dirty="0">
                <a:solidFill>
                  <a:srgbClr val="00407A"/>
                </a:solidFill>
                <a:ea typeface="+mn-ea"/>
              </a:rPr>
            </a:br>
            <a:endParaRPr lang="nl-BE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2430000"/>
            <a:ext cx="8496496" cy="4428000"/>
          </a:xfrm>
        </p:spPr>
        <p:txBody>
          <a:bodyPr/>
          <a:lstStyle/>
          <a:p>
            <a:pPr marL="0" lvl="0" indent="0">
              <a:buNone/>
            </a:pPr>
            <a:endParaRPr lang="nl-BE" sz="3200" dirty="0"/>
          </a:p>
          <a:p>
            <a:r>
              <a:rPr lang="nl-BE" sz="2800" dirty="0"/>
              <a:t>Sympathisch zenuwstelsel / kleiner deel van hersenen geactiveerd bij genot en geluk; ook verbonden met reacties als vluchten en vechten.</a:t>
            </a:r>
          </a:p>
          <a:p>
            <a:r>
              <a:rPr lang="nl-BE" sz="2800" dirty="0" err="1"/>
              <a:t>Parasympathisch</a:t>
            </a:r>
            <a:r>
              <a:rPr lang="nl-BE" sz="2800" dirty="0"/>
              <a:t> zenuwstelsel / groter deel van hersenen geactiveerd bij overstijgen van lustprincipe; ook verbonden met rusten en verteren.  </a:t>
            </a:r>
          </a:p>
          <a:p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2122761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490" y="1916832"/>
            <a:ext cx="8334000" cy="900000"/>
          </a:xfrm>
        </p:spPr>
        <p:txBody>
          <a:bodyPr>
            <a:normAutofit fontScale="90000"/>
          </a:bodyPr>
          <a:lstStyle/>
          <a:p>
            <a:r>
              <a:rPr lang="nl-BE" sz="4400" b="1" dirty="0">
                <a:solidFill>
                  <a:schemeClr val="accent3">
                    <a:lumMod val="50000"/>
                  </a:schemeClr>
                </a:solidFill>
              </a:rPr>
              <a:t>Sociale</a:t>
            </a:r>
            <a: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  <a:t> bestaansdimensie</a:t>
            </a:r>
            <a:r>
              <a:rPr lang="nl-BE" dirty="0">
                <a:solidFill>
                  <a:schemeClr val="accent3">
                    <a:lumMod val="50000"/>
                  </a:schemeClr>
                </a:solidFill>
              </a:rPr>
              <a:t>:</a:t>
            </a:r>
            <a:br>
              <a:rPr lang="nl-BE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BE" sz="4400" dirty="0">
                <a:solidFill>
                  <a:schemeClr val="accent3">
                    <a:lumMod val="50000"/>
                  </a:schemeClr>
                </a:solidFill>
              </a:rPr>
              <a:t>erbij horen, relaties, erkenning, succes, verantwoordelijkheid, goedheid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687" y="3356992"/>
            <a:ext cx="8334000" cy="4428000"/>
          </a:xfrm>
        </p:spPr>
        <p:txBody>
          <a:bodyPr/>
          <a:lstStyle/>
          <a:p>
            <a:r>
              <a:rPr lang="nl-BE" sz="3200" dirty="0"/>
              <a:t>“</a:t>
            </a:r>
            <a:r>
              <a:rPr lang="nl-BE" sz="3200" i="1" dirty="0"/>
              <a:t>Het zijn niet de slechte ervaringen die bepalend zijn, wel de goede mensen die je levenspad kruisen.</a:t>
            </a:r>
            <a:r>
              <a:rPr lang="nl-BE" sz="3200" dirty="0"/>
              <a:t>” (Vaillant 2002)</a:t>
            </a:r>
          </a:p>
          <a:p>
            <a:r>
              <a:rPr lang="nl-BE" sz="3200" dirty="0"/>
              <a:t>Empathie: verschil tussen empathische bezorgdheid – empathische angst!</a:t>
            </a:r>
          </a:p>
        </p:txBody>
      </p:sp>
    </p:spTree>
    <p:extLst>
      <p:ext uri="{BB962C8B-B14F-4D97-AF65-F5344CB8AC3E}">
        <p14:creationId xmlns:p14="http://schemas.microsoft.com/office/powerpoint/2010/main" val="449628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757" y="1556792"/>
            <a:ext cx="8334000" cy="900000"/>
          </a:xfrm>
        </p:spPr>
        <p:txBody>
          <a:bodyPr>
            <a:noAutofit/>
          </a:bodyPr>
          <a:lstStyle/>
          <a:p>
            <a: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  <a:t>Psychische</a:t>
            </a:r>
            <a:r>
              <a:rPr lang="nl-BE" b="1" dirty="0">
                <a:solidFill>
                  <a:schemeClr val="accent3">
                    <a:lumMod val="50000"/>
                  </a:schemeClr>
                </a:solidFill>
              </a:rPr>
              <a:t> bestaansdimensie</a:t>
            </a:r>
            <a:r>
              <a:rPr lang="nl-BE" sz="3200" b="1" dirty="0">
                <a:solidFill>
                  <a:schemeClr val="accent3">
                    <a:lumMod val="50000"/>
                  </a:schemeClr>
                </a:solidFill>
              </a:rPr>
              <a:t>:</a:t>
            </a:r>
            <a:br>
              <a:rPr lang="nl-BE" sz="32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BE" sz="4000" dirty="0">
                <a:solidFill>
                  <a:schemeClr val="accent3">
                    <a:lumMod val="50000"/>
                  </a:schemeClr>
                </a:solidFill>
              </a:rPr>
              <a:t>autonomie, vrijheid, kennis, zelfontplooiing, waarheid </a:t>
            </a:r>
            <a:endParaRPr lang="nl-BE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757" y="2924944"/>
            <a:ext cx="8334000" cy="4428000"/>
          </a:xfrm>
        </p:spPr>
        <p:txBody>
          <a:bodyPr/>
          <a:lstStyle/>
          <a:p>
            <a:r>
              <a:rPr lang="nl-BE" sz="4000" dirty="0"/>
              <a:t>Zelfkennis</a:t>
            </a:r>
          </a:p>
          <a:p>
            <a:r>
              <a:rPr lang="nl-BE" sz="4000" dirty="0"/>
              <a:t>Zelfaanvaarding</a:t>
            </a:r>
          </a:p>
          <a:p>
            <a:r>
              <a:rPr lang="nl-BE" sz="4000" dirty="0"/>
              <a:t>Vergeving</a:t>
            </a:r>
          </a:p>
          <a:p>
            <a:r>
              <a:rPr lang="nl-BE" sz="4000" dirty="0"/>
              <a:t>‘</a:t>
            </a:r>
            <a:r>
              <a:rPr lang="nl-BE" sz="4000" dirty="0" err="1"/>
              <a:t>Positiviteitseffect</a:t>
            </a:r>
            <a:r>
              <a:rPr lang="nl-BE" sz="4000" dirty="0"/>
              <a:t>’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9464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83450"/>
            <a:ext cx="8892480" cy="1797478"/>
          </a:xfrm>
        </p:spPr>
        <p:txBody>
          <a:bodyPr>
            <a:normAutofit fontScale="90000"/>
          </a:bodyPr>
          <a:lstStyle/>
          <a:p>
            <a: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  <a:t>Spirituele</a:t>
            </a:r>
            <a:r>
              <a:rPr lang="nl-B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BE" b="1" dirty="0">
                <a:solidFill>
                  <a:schemeClr val="accent3">
                    <a:lumMod val="50000"/>
                  </a:schemeClr>
                </a:solidFill>
              </a:rPr>
              <a:t>bestaansdimensie:</a:t>
            </a:r>
            <a:br>
              <a:rPr lang="nl-BE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BE" sz="4000" dirty="0">
                <a:solidFill>
                  <a:schemeClr val="accent3">
                    <a:lumMod val="50000"/>
                  </a:schemeClr>
                </a:solidFill>
              </a:rPr>
              <a:t>zinbeleving, </a:t>
            </a:r>
            <a:r>
              <a:rPr lang="nl-BE" sz="3100" dirty="0">
                <a:solidFill>
                  <a:schemeClr val="accent3">
                    <a:lumMod val="50000"/>
                  </a:schemeClr>
                </a:solidFill>
              </a:rPr>
              <a:t>“IK” </a:t>
            </a:r>
            <a:r>
              <a:rPr lang="nl-BE" sz="4000" dirty="0">
                <a:solidFill>
                  <a:schemeClr val="accent3">
                    <a:lumMod val="50000"/>
                  </a:schemeClr>
                </a:solidFill>
              </a:rPr>
              <a:t>wijkt voor groter belang en gaat op in groter geheel, verbinding met ideaal motiveert om het goede te doen</a:t>
            </a:r>
            <a:br>
              <a:rPr lang="nl-BE" sz="4000" dirty="0">
                <a:solidFill>
                  <a:schemeClr val="accent3">
                    <a:lumMod val="50000"/>
                  </a:schemeClr>
                </a:solidFill>
              </a:rPr>
            </a:br>
            <a:endParaRPr lang="nl-B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780928"/>
            <a:ext cx="8964488" cy="4752528"/>
          </a:xfrm>
        </p:spPr>
        <p:txBody>
          <a:bodyPr/>
          <a:lstStyle/>
          <a:p>
            <a:r>
              <a:rPr lang="nl-BE" sz="4000" dirty="0"/>
              <a:t>Spiritus: begeestering, levenskracht</a:t>
            </a:r>
          </a:p>
          <a:p>
            <a:r>
              <a:rPr lang="nl-BE" sz="4000" dirty="0"/>
              <a:t>“Pure” kwaliteiten</a:t>
            </a:r>
          </a:p>
          <a:p>
            <a:r>
              <a:rPr lang="nl-BE" sz="4000" dirty="0"/>
              <a:t>Paradox Religies “letterlijk geloven” primeert op “symboliek”</a:t>
            </a:r>
          </a:p>
          <a:p>
            <a:r>
              <a:rPr lang="nl-BE" sz="4000" dirty="0"/>
              <a:t>Vertrouwen, Niet-weten, Ervaren</a:t>
            </a:r>
          </a:p>
          <a:p>
            <a:pPr marL="0" indent="0">
              <a:buNone/>
            </a:pPr>
            <a:endParaRPr lang="nl-BE" sz="4000" dirty="0"/>
          </a:p>
        </p:txBody>
      </p:sp>
    </p:spTree>
    <p:extLst>
      <p:ext uri="{BB962C8B-B14F-4D97-AF65-F5344CB8AC3E}">
        <p14:creationId xmlns:p14="http://schemas.microsoft.com/office/powerpoint/2010/main" val="1386995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60315" y="1556792"/>
            <a:ext cx="5580000" cy="1800000"/>
          </a:xfrm>
        </p:spPr>
        <p:txBody>
          <a:bodyPr/>
          <a:lstStyle/>
          <a:p>
            <a:r>
              <a:rPr lang="fr-FR" dirty="0" err="1"/>
              <a:t>Conclusies</a:t>
            </a:r>
            <a:br>
              <a:rPr lang="fr-FR" dirty="0"/>
            </a:br>
            <a:br>
              <a:rPr lang="fr-FR" dirty="0"/>
            </a:b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032804" y="3019249"/>
            <a:ext cx="5580000" cy="1971629"/>
          </a:xfrm>
        </p:spPr>
        <p:txBody>
          <a:bodyPr/>
          <a:lstStyle/>
          <a:p>
            <a:endParaRPr lang="fr-FR" dirty="0"/>
          </a:p>
          <a:p>
            <a:endParaRPr lang="nl-BE" sz="3200" dirty="0"/>
          </a:p>
          <a:p>
            <a:r>
              <a:rPr lang="nl-BE" sz="3200" dirty="0"/>
              <a:t>KU Leuven “</a:t>
            </a:r>
            <a:r>
              <a:rPr lang="nl-BE" sz="3200" dirty="0" err="1"/>
              <a:t>Geluksonderzoek</a:t>
            </a:r>
            <a:r>
              <a:rPr lang="nl-BE" sz="3200" dirty="0"/>
              <a:t>”</a:t>
            </a:r>
          </a:p>
          <a:p>
            <a:endParaRPr lang="nl-BE" sz="3200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60702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9512" y="-315416"/>
            <a:ext cx="8784975" cy="4859585"/>
          </a:xfrm>
        </p:spPr>
        <p:txBody>
          <a:bodyPr/>
          <a:lstStyle/>
          <a:p>
            <a:endParaRPr lang="nl-BE" sz="32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nl-BE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Het streven naar een ‘</a:t>
            </a:r>
            <a:r>
              <a:rPr lang="nl-BE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perfect leven</a:t>
            </a:r>
            <a:r>
              <a:rPr lang="nl-BE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’ is net zo contraproductief als de vrees dat het allemaal ‘</a:t>
            </a:r>
            <a:r>
              <a:rPr lang="nl-BE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niets voorstelt</a:t>
            </a:r>
            <a:r>
              <a:rPr lang="nl-BE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’.</a:t>
            </a:r>
          </a:p>
          <a:p>
            <a:endParaRPr lang="nl-BE" sz="32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nl-BE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Geloof in ‘</a:t>
            </a:r>
            <a:r>
              <a:rPr lang="nl-BE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maakbaarheid</a:t>
            </a:r>
            <a:r>
              <a:rPr lang="nl-BE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’ van alles is even onjuist als overtuiging ‘</a:t>
            </a:r>
            <a:r>
              <a:rPr lang="nl-BE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machteloos slachtoffer</a:t>
            </a:r>
            <a:r>
              <a:rPr lang="nl-BE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’ te zijn.</a:t>
            </a:r>
          </a:p>
          <a:p>
            <a:endParaRPr lang="nl-BE" sz="32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nl-BE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Problematisch: ‘alles-niets’, ‘goed-slecht’.</a:t>
            </a:r>
          </a:p>
          <a:p>
            <a:endParaRPr lang="nl-BE" sz="32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nl-BE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Gevaar! ‘</a:t>
            </a:r>
            <a:r>
              <a:rPr lang="nl-BE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Polarizeren</a:t>
            </a:r>
            <a:r>
              <a:rPr lang="nl-BE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’: persoon identificeert zich met eenzijdige visie en sluit andere visies uit.</a:t>
            </a:r>
          </a:p>
          <a:p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3441477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544" y="630000"/>
            <a:ext cx="8334000" cy="9000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nl-BE" sz="5300" dirty="0">
                <a:solidFill>
                  <a:srgbClr val="00407A"/>
                </a:solidFill>
                <a:latin typeface="Arial"/>
                <a:ea typeface="+mn-ea"/>
                <a:cs typeface="+mn-cs"/>
              </a:rPr>
              <a:t>‘Respons-</a:t>
            </a:r>
            <a:r>
              <a:rPr lang="nl-BE" sz="5300" dirty="0" err="1">
                <a:solidFill>
                  <a:srgbClr val="00407A"/>
                </a:solidFill>
                <a:latin typeface="Arial"/>
                <a:ea typeface="+mn-ea"/>
                <a:cs typeface="+mn-cs"/>
              </a:rPr>
              <a:t>ability</a:t>
            </a:r>
            <a:r>
              <a:rPr lang="nl-BE" sz="5300" dirty="0">
                <a:solidFill>
                  <a:srgbClr val="00407A"/>
                </a:solidFill>
                <a:latin typeface="Arial"/>
                <a:ea typeface="+mn-ea"/>
                <a:cs typeface="+mn-cs"/>
              </a:rPr>
              <a:t>’ </a:t>
            </a:r>
            <a:br>
              <a:rPr lang="nl-BE" sz="6000" dirty="0">
                <a:solidFill>
                  <a:srgbClr val="00407A"/>
                </a:solidFill>
                <a:latin typeface="Arial"/>
                <a:ea typeface="+mn-ea"/>
                <a:cs typeface="+mn-cs"/>
              </a:rPr>
            </a:br>
            <a:endParaRPr lang="nl-BE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  <a:p>
            <a:pPr marL="0" indent="0">
              <a:buNone/>
            </a:pPr>
            <a:r>
              <a:rPr lang="nl-BE" sz="4000" dirty="0"/>
              <a:t>BEWUST</a:t>
            </a:r>
            <a:r>
              <a:rPr lang="nl-BE" sz="4000" i="1" dirty="0"/>
              <a:t>ZIJN</a:t>
            </a:r>
            <a:r>
              <a:rPr lang="nl-BE" sz="4000" dirty="0"/>
              <a:t>  van waardevolle</a:t>
            </a:r>
          </a:p>
          <a:p>
            <a:pPr marL="0" indent="0">
              <a:buNone/>
            </a:pPr>
            <a:r>
              <a:rPr lang="nl-BE" sz="4000" dirty="0"/>
              <a:t>Reflecteren op zinvol leven</a:t>
            </a:r>
          </a:p>
          <a:p>
            <a:pPr marL="0" indent="0">
              <a:buNone/>
            </a:pPr>
            <a:endParaRPr lang="nl-BE" sz="4000" dirty="0"/>
          </a:p>
          <a:p>
            <a:pPr marL="0" indent="0">
              <a:buNone/>
            </a:pPr>
            <a: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  <a:t>Maslow </a:t>
            </a:r>
            <a:r>
              <a:rPr lang="nl-BE" sz="3200" b="1" dirty="0">
                <a:solidFill>
                  <a:schemeClr val="accent3">
                    <a:lumMod val="50000"/>
                  </a:schemeClr>
                </a:solidFill>
              </a:rPr>
              <a:t>(1951) </a:t>
            </a:r>
            <a:r>
              <a:rPr lang="nl-BE" sz="3600" b="1" dirty="0" err="1">
                <a:solidFill>
                  <a:schemeClr val="accent3">
                    <a:lumMod val="50000"/>
                  </a:schemeClr>
                </a:solidFill>
              </a:rPr>
              <a:t>Behoeftenpyramide</a:t>
            </a:r>
            <a:endParaRPr lang="nl-BE" sz="3600" i="1" dirty="0"/>
          </a:p>
          <a:p>
            <a:pPr marL="0" indent="0">
              <a:buNone/>
            </a:pPr>
            <a:r>
              <a:rPr lang="nl-BE" sz="4000" i="1" dirty="0"/>
              <a:t>ZIJNS</a:t>
            </a:r>
            <a:r>
              <a:rPr lang="nl-BE" sz="4000" dirty="0"/>
              <a:t>WAARDEN: schoonheid, goedheid, waarheid, liefde</a:t>
            </a:r>
          </a:p>
        </p:txBody>
      </p:sp>
    </p:spTree>
    <p:extLst>
      <p:ext uri="{BB962C8B-B14F-4D97-AF65-F5344CB8AC3E}">
        <p14:creationId xmlns:p14="http://schemas.microsoft.com/office/powerpoint/2010/main" val="2928024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0"/>
            <a:ext cx="8334000" cy="1340768"/>
          </a:xfrm>
        </p:spPr>
        <p:txBody>
          <a:bodyPr>
            <a:normAutofit fontScale="90000"/>
          </a:bodyPr>
          <a:lstStyle/>
          <a:p>
            <a:pPr lvl="0">
              <a:spcBef>
                <a:spcPts val="580"/>
              </a:spcBef>
              <a:buSzPct val="110000"/>
            </a:pPr>
            <a:b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BE" sz="4400" b="1" dirty="0">
                <a:solidFill>
                  <a:schemeClr val="accent3">
                    <a:lumMod val="50000"/>
                  </a:schemeClr>
                </a:solidFill>
              </a:rPr>
              <a:t>Liefde = je verbinden met</a:t>
            </a:r>
            <a:br>
              <a:rPr lang="nl-BE" sz="3100" dirty="0">
                <a:solidFill>
                  <a:srgbClr val="00407A"/>
                </a:solidFill>
                <a:ea typeface="+mn-ea"/>
              </a:rPr>
            </a:br>
            <a:endParaRPr lang="nl-BE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072" y="1052736"/>
            <a:ext cx="8496496" cy="4932056"/>
          </a:xfrm>
        </p:spPr>
        <p:txBody>
          <a:bodyPr/>
          <a:lstStyle/>
          <a:p>
            <a:r>
              <a:rPr lang="nl-BE" sz="2800" dirty="0"/>
              <a:t>fysieke realiteit, lichaam, natuur, materie</a:t>
            </a:r>
          </a:p>
          <a:p>
            <a:r>
              <a:rPr lang="nl-BE" sz="2800" dirty="0"/>
              <a:t>andere mensen, taak in de samenleving</a:t>
            </a:r>
          </a:p>
          <a:p>
            <a:r>
              <a:rPr lang="nl-BE" sz="2800" dirty="0"/>
              <a:t>eigen innerlijke kern</a:t>
            </a:r>
          </a:p>
          <a:p>
            <a:r>
              <a:rPr lang="nl-BE" sz="2800" dirty="0"/>
              <a:t>grotere bestaanscontext</a:t>
            </a:r>
          </a:p>
          <a:p>
            <a:pPr marL="0" indent="0">
              <a:buNone/>
            </a:pPr>
            <a:r>
              <a:rPr lang="nl-BE" sz="2800" b="1" dirty="0"/>
              <a:t>Eenheidsbewustzijn:</a:t>
            </a:r>
            <a:r>
              <a:rPr lang="nl-BE" sz="2800" dirty="0"/>
              <a:t> alles is met alles verbonden.</a:t>
            </a:r>
          </a:p>
          <a:p>
            <a:pPr marL="0" indent="0">
              <a:buNone/>
            </a:pPr>
            <a:endParaRPr lang="nl-BE" sz="2800" dirty="0"/>
          </a:p>
          <a:p>
            <a:pPr marL="0" indent="0">
              <a:buNone/>
            </a:pPr>
            <a:r>
              <a:rPr lang="nl-BE" sz="2800" dirty="0"/>
              <a:t>Multiculturele samenleving: respecteren van alle bestaansmodaliteiten.</a:t>
            </a:r>
          </a:p>
          <a:p>
            <a:pPr marL="0" indent="0">
              <a:buNone/>
            </a:pPr>
            <a:endParaRPr lang="nl-BE" sz="2800" dirty="0"/>
          </a:p>
          <a:p>
            <a:pPr marL="0" indent="0">
              <a:buNone/>
            </a:pPr>
            <a:r>
              <a:rPr lang="nl-BE" sz="2800" b="1" dirty="0"/>
              <a:t>Niet oordelen</a:t>
            </a:r>
            <a:r>
              <a:rPr lang="nl-BE" sz="2800" dirty="0"/>
              <a:t>: </a:t>
            </a:r>
            <a:r>
              <a:rPr lang="nl-BE" sz="2800" b="1" dirty="0"/>
              <a:t>erkennen</a:t>
            </a:r>
            <a:r>
              <a:rPr lang="nl-BE" sz="2800" dirty="0"/>
              <a:t> “</a:t>
            </a:r>
            <a:r>
              <a:rPr lang="nl-BE" sz="2800" i="1" dirty="0"/>
              <a:t>het is wat het is</a:t>
            </a:r>
            <a:r>
              <a:rPr lang="nl-BE" sz="2800" dirty="0"/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4033788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966396" y="914482"/>
            <a:ext cx="5580000" cy="1434398"/>
          </a:xfrm>
        </p:spPr>
        <p:txBody>
          <a:bodyPr/>
          <a:lstStyle/>
          <a:p>
            <a:r>
              <a:rPr lang="nl-BE" sz="4400" dirty="0"/>
              <a:t>“Moeilijke tijden”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203848" y="3422942"/>
            <a:ext cx="5580000" cy="1080000"/>
          </a:xfrm>
        </p:spPr>
        <p:txBody>
          <a:bodyPr/>
          <a:lstStyle/>
          <a:p>
            <a:endParaRPr lang="fr-FR" dirty="0"/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2966396" y="2996952"/>
            <a:ext cx="534466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600" dirty="0" err="1">
                <a:solidFill>
                  <a:srgbClr val="FFFFFF"/>
                </a:solidFill>
              </a:rPr>
              <a:t>Doorbreken</a:t>
            </a:r>
            <a:r>
              <a:rPr lang="fr-FR" sz="3600" dirty="0">
                <a:solidFill>
                  <a:srgbClr val="FFFFFF"/>
                </a:solidFill>
              </a:rPr>
              <a:t> </a:t>
            </a:r>
            <a:r>
              <a:rPr lang="fr-FR" sz="3600" dirty="0" err="1">
                <a:solidFill>
                  <a:srgbClr val="FFFFFF"/>
                </a:solidFill>
              </a:rPr>
              <a:t>vanzelfsprekendheden</a:t>
            </a:r>
            <a:endParaRPr lang="fr-FR" sz="3600" dirty="0">
              <a:solidFill>
                <a:srgbClr val="FFFFFF"/>
              </a:solidFill>
            </a:endParaRPr>
          </a:p>
          <a:p>
            <a:pPr lvl="0"/>
            <a:endParaRPr lang="fr-FR" sz="3600" dirty="0">
              <a:solidFill>
                <a:srgbClr val="FFFFFF"/>
              </a:solidFill>
            </a:endParaRPr>
          </a:p>
          <a:p>
            <a:pPr lvl="0"/>
            <a:r>
              <a:rPr lang="fr-FR" sz="3600" dirty="0" err="1">
                <a:solidFill>
                  <a:srgbClr val="FFFFFF"/>
                </a:solidFill>
              </a:rPr>
              <a:t>Nuanceren</a:t>
            </a:r>
            <a:endParaRPr lang="fr-FR" sz="3600" dirty="0">
              <a:solidFill>
                <a:srgbClr val="FFFFFF"/>
              </a:solidFill>
            </a:endParaRPr>
          </a:p>
          <a:p>
            <a:pPr lvl="0"/>
            <a:r>
              <a:rPr lang="fr-FR" sz="3600" dirty="0" err="1">
                <a:solidFill>
                  <a:srgbClr val="FFFFFF"/>
                </a:solidFill>
              </a:rPr>
              <a:t>gangbare</a:t>
            </a:r>
            <a:r>
              <a:rPr lang="fr-FR" sz="3600" dirty="0">
                <a:solidFill>
                  <a:srgbClr val="FFFFFF"/>
                </a:solidFill>
              </a:rPr>
              <a:t> </a:t>
            </a:r>
            <a:r>
              <a:rPr lang="fr-FR" sz="3600" dirty="0" err="1">
                <a:solidFill>
                  <a:srgbClr val="FFFFFF"/>
                </a:solidFill>
              </a:rPr>
              <a:t>visies</a:t>
            </a:r>
            <a:r>
              <a:rPr lang="fr-FR" sz="3600" dirty="0">
                <a:solidFill>
                  <a:srgbClr val="FFFFFF"/>
                </a:solidFill>
              </a:rPr>
              <a:t> </a:t>
            </a:r>
          </a:p>
          <a:p>
            <a:pPr lvl="0"/>
            <a:endParaRPr lang="fr-FR" sz="3600" dirty="0">
              <a:solidFill>
                <a:srgbClr val="FFFFFF"/>
              </a:solidFill>
            </a:endParaRPr>
          </a:p>
          <a:p>
            <a:endParaRPr lang="fr-F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735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181" y="-18437"/>
            <a:ext cx="8334000" cy="900000"/>
          </a:xfrm>
        </p:spPr>
        <p:txBody>
          <a:bodyPr/>
          <a:lstStyle/>
          <a:p>
            <a:r>
              <a:rPr lang="nl-BE" dirty="0">
                <a:solidFill>
                  <a:schemeClr val="accent3">
                    <a:lumMod val="50000"/>
                  </a:schemeClr>
                </a:solidFill>
              </a:rPr>
              <a:t>Dank voor uw aandacht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1124744"/>
            <a:ext cx="8568952" cy="5184576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nl-BE" sz="2800" dirty="0">
                <a:solidFill>
                  <a:srgbClr val="FFFFFF"/>
                </a:solidFill>
                <a:hlinkClick r:id="rId2"/>
              </a:rPr>
              <a:t>mia.leijssen@kuleuven.be</a:t>
            </a:r>
            <a:r>
              <a:rPr lang="nl-BE" sz="2800" dirty="0">
                <a:solidFill>
                  <a:srgbClr val="FFFFFF"/>
                </a:solidFill>
              </a:rPr>
              <a:t> </a:t>
            </a:r>
          </a:p>
          <a:p>
            <a:endParaRPr lang="nl-BE" dirty="0"/>
          </a:p>
          <a:p>
            <a:pPr marL="0" indent="0">
              <a:buNone/>
            </a:pPr>
            <a:r>
              <a:rPr lang="nl-BE" sz="2800" dirty="0">
                <a:hlinkClick r:id="rId3"/>
              </a:rPr>
              <a:t>www.existentieelwelzijn.be</a:t>
            </a:r>
            <a:r>
              <a:rPr lang="nl-BE" sz="2800" dirty="0"/>
              <a:t> </a:t>
            </a:r>
          </a:p>
          <a:p>
            <a:pPr marL="0" indent="0">
              <a:buNone/>
            </a:pPr>
            <a:endParaRPr lang="nl-BE" sz="2800" dirty="0"/>
          </a:p>
          <a:p>
            <a:pPr marL="0" indent="0">
              <a:buNone/>
            </a:pPr>
            <a:r>
              <a:rPr lang="nl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Massive Open Online Course “</a:t>
            </a:r>
            <a:r>
              <a:rPr lang="nl-BE" sz="2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Existential</a:t>
            </a:r>
            <a:r>
              <a:rPr lang="nl-BE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Well-</a:t>
            </a:r>
            <a:r>
              <a:rPr lang="nl-BE" sz="2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being</a:t>
            </a:r>
            <a:r>
              <a:rPr lang="nl-BE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Counseling: A Person-</a:t>
            </a:r>
            <a:r>
              <a:rPr lang="nl-BE" sz="2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centered</a:t>
            </a:r>
            <a:r>
              <a:rPr lang="nl-BE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BE" sz="2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Experiential</a:t>
            </a:r>
            <a:r>
              <a:rPr lang="nl-BE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Approach.</a:t>
            </a:r>
            <a:r>
              <a:rPr lang="nl-B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 </a:t>
            </a:r>
            <a:r>
              <a:rPr lang="en-US" sz="28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www.edx.org/course/existential-well-being-counseling-person-kuleuvenx-ewbcx</a:t>
            </a:r>
            <a:endParaRPr lang="en-US" sz="28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BE" sz="2800" dirty="0"/>
          </a:p>
          <a:p>
            <a:pPr marL="0" indent="0">
              <a:buNone/>
            </a:pPr>
            <a:r>
              <a:rPr lang="nl-BE" sz="2800" dirty="0" err="1"/>
              <a:t>Leijssen</a:t>
            </a:r>
            <a:r>
              <a:rPr lang="nl-BE" sz="2800" dirty="0"/>
              <a:t> Mia. </a:t>
            </a:r>
            <a:r>
              <a:rPr lang="nl-BE" sz="2800" i="1" dirty="0"/>
              <a:t>Leven vanuit liefde. Een pad naar existentieel welzijn</a:t>
            </a:r>
            <a:r>
              <a:rPr lang="nl-BE" sz="2800" dirty="0"/>
              <a:t>. </a:t>
            </a:r>
            <a:r>
              <a:rPr lang="nl-BE" sz="2800" dirty="0" err="1"/>
              <a:t>Lannoo</a:t>
            </a:r>
            <a:r>
              <a:rPr lang="nl-BE" sz="2800" dirty="0"/>
              <a:t> 2013.</a:t>
            </a:r>
          </a:p>
          <a:p>
            <a:pPr marL="0" indent="0">
              <a:buNone/>
            </a:pPr>
            <a:endParaRPr lang="nl-BE" sz="2800" dirty="0"/>
          </a:p>
          <a:p>
            <a:pPr marL="0" indent="0">
              <a:buNone/>
            </a:pPr>
            <a:endParaRPr lang="nl-BE" sz="2800" dirty="0"/>
          </a:p>
          <a:p>
            <a:pPr marL="0" indent="0">
              <a:buNone/>
            </a:pPr>
            <a:endParaRPr lang="nl-BE" sz="2800" dirty="0"/>
          </a:p>
          <a:p>
            <a:pPr marL="0" indent="0">
              <a:buNone/>
            </a:pPr>
            <a:endParaRPr lang="nl-BE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BE" sz="2800" dirty="0"/>
          </a:p>
          <a:p>
            <a:pPr marL="0" indent="0">
              <a:buNone/>
            </a:pP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3958153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16093"/>
            <a:ext cx="8334000" cy="900000"/>
          </a:xfrm>
        </p:spPr>
        <p:txBody>
          <a:bodyPr>
            <a:normAutofit/>
          </a:bodyPr>
          <a:lstStyle/>
          <a:p>
            <a: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  <a:t>Maslow </a:t>
            </a:r>
            <a:r>
              <a:rPr lang="nl-BE" sz="3200" b="1" dirty="0">
                <a:solidFill>
                  <a:schemeClr val="accent3">
                    <a:lumMod val="50000"/>
                  </a:schemeClr>
                </a:solidFill>
              </a:rPr>
              <a:t>(1951) </a:t>
            </a:r>
            <a:r>
              <a:rPr lang="nl-BE" sz="4000" b="1" dirty="0" err="1">
                <a:solidFill>
                  <a:schemeClr val="accent3">
                    <a:lumMod val="50000"/>
                  </a:schemeClr>
                </a:solidFill>
              </a:rPr>
              <a:t>Behoeftenpyramide</a:t>
            </a:r>
            <a:endParaRPr lang="nl-BE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349998"/>
            <a:ext cx="8334000" cy="4887313"/>
          </a:xfrm>
        </p:spPr>
        <p:txBody>
          <a:bodyPr/>
          <a:lstStyle/>
          <a:p>
            <a:pPr marL="0" indent="0">
              <a:buNone/>
            </a:pPr>
            <a:r>
              <a:rPr lang="nl-BE" sz="4000" dirty="0"/>
              <a:t>Basisbehoeften: </a:t>
            </a:r>
          </a:p>
          <a:p>
            <a:pPr marL="0" indent="0">
              <a:buNone/>
            </a:pPr>
            <a:r>
              <a:rPr lang="nl-BE" sz="4000" dirty="0"/>
              <a:t>voedsel, onderdak, sociale steun.</a:t>
            </a:r>
          </a:p>
          <a:p>
            <a:pPr marL="0" indent="0">
              <a:buNone/>
            </a:pPr>
            <a: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  <a:t>Viktor </a:t>
            </a:r>
            <a:r>
              <a:rPr lang="nl-BE" sz="4000" b="1" dirty="0" err="1">
                <a:solidFill>
                  <a:schemeClr val="accent3">
                    <a:lumMod val="50000"/>
                  </a:schemeClr>
                </a:solidFill>
              </a:rPr>
              <a:t>Frankl</a:t>
            </a:r>
            <a: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BE" sz="3200" b="1" dirty="0">
                <a:solidFill>
                  <a:schemeClr val="accent3">
                    <a:lumMod val="50000"/>
                  </a:schemeClr>
                </a:solidFill>
              </a:rPr>
              <a:t>(1946, 1978)</a:t>
            </a:r>
            <a:endParaRPr lang="nl-BE" sz="4000" dirty="0"/>
          </a:p>
          <a:p>
            <a:pPr marL="0" indent="0">
              <a:buNone/>
            </a:pPr>
            <a:r>
              <a:rPr lang="nl-BE" sz="4000" i="1" dirty="0"/>
              <a:t>Vooral als basisbehoeften niet vervuld zijn, </a:t>
            </a:r>
          </a:p>
          <a:p>
            <a:pPr marL="0" indent="0">
              <a:buNone/>
            </a:pPr>
            <a:r>
              <a:rPr lang="nl-BE" sz="4000" i="1" dirty="0"/>
              <a:t>is levenszin vinden essentieel om te overleven</a:t>
            </a:r>
            <a:r>
              <a:rPr lang="nl-BE" sz="4000" dirty="0"/>
              <a:t>. </a:t>
            </a:r>
          </a:p>
          <a:p>
            <a:pPr marL="0" indent="0">
              <a:buNone/>
            </a:pPr>
            <a:endParaRPr lang="nl-BE" sz="4000" dirty="0"/>
          </a:p>
          <a:p>
            <a:pPr marL="0" indent="0">
              <a:buNone/>
            </a:pPr>
            <a:endParaRPr lang="nl-BE" sz="4000" dirty="0"/>
          </a:p>
        </p:txBody>
      </p:sp>
    </p:spTree>
    <p:extLst>
      <p:ext uri="{BB962C8B-B14F-4D97-AF65-F5344CB8AC3E}">
        <p14:creationId xmlns:p14="http://schemas.microsoft.com/office/powerpoint/2010/main" val="3175306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971" y="449999"/>
            <a:ext cx="8334000" cy="900000"/>
          </a:xfrm>
        </p:spPr>
        <p:txBody>
          <a:bodyPr>
            <a:normAutofit/>
          </a:bodyPr>
          <a:lstStyle/>
          <a:p>
            <a: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  <a:t>Visies op levenskunst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sz="3200" dirty="0"/>
          </a:p>
          <a:p>
            <a:r>
              <a:rPr lang="nl-BE" sz="4000" i="1" dirty="0"/>
              <a:t>Hedonistische</a:t>
            </a:r>
            <a:r>
              <a:rPr lang="nl-BE" sz="4000" dirty="0"/>
              <a:t> strekking: geluk en levenstevredenheid</a:t>
            </a:r>
          </a:p>
          <a:p>
            <a:pPr marL="0" indent="0">
              <a:buNone/>
            </a:pPr>
            <a:endParaRPr lang="nl-BE" sz="4000" dirty="0"/>
          </a:p>
          <a:p>
            <a:r>
              <a:rPr lang="nl-BE" sz="4000" i="1" dirty="0" err="1"/>
              <a:t>Eudaimonische</a:t>
            </a:r>
            <a:r>
              <a:rPr lang="nl-BE" sz="4000" dirty="0"/>
              <a:t> strekking: zelfrealisatie, levensdoelen, zingeving</a:t>
            </a:r>
          </a:p>
        </p:txBody>
      </p:sp>
    </p:spTree>
    <p:extLst>
      <p:ext uri="{BB962C8B-B14F-4D97-AF65-F5344CB8AC3E}">
        <p14:creationId xmlns:p14="http://schemas.microsoft.com/office/powerpoint/2010/main" val="6045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744" y="332656"/>
            <a:ext cx="8334000" cy="603328"/>
          </a:xfrm>
        </p:spPr>
        <p:txBody>
          <a:bodyPr>
            <a:normAutofit fontScale="90000"/>
          </a:bodyPr>
          <a:lstStyle/>
          <a:p>
            <a: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  <a:t>Celbiologisch onderzoek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744" y="1412776"/>
            <a:ext cx="8334000" cy="4428000"/>
          </a:xfrm>
        </p:spPr>
        <p:txBody>
          <a:bodyPr/>
          <a:lstStyle/>
          <a:p>
            <a:pPr marL="0" indent="0">
              <a:buNone/>
            </a:pPr>
            <a:r>
              <a:rPr lang="nl-BE" sz="3200" dirty="0" err="1"/>
              <a:t>Eudaimonisch</a:t>
            </a:r>
            <a:r>
              <a:rPr lang="nl-BE" sz="3200" dirty="0"/>
              <a:t> en Hedonistisch welzijn:  stress-reducerend, </a:t>
            </a:r>
          </a:p>
          <a:p>
            <a:pPr marL="0" indent="0">
              <a:buNone/>
            </a:pPr>
            <a:r>
              <a:rPr lang="nl-BE" sz="3200" dirty="0"/>
              <a:t>positieve impact op fysieke en mentale gezondheid.</a:t>
            </a:r>
          </a:p>
          <a:p>
            <a:endParaRPr lang="nl-BE" sz="3200" dirty="0"/>
          </a:p>
          <a:p>
            <a:pPr marL="0" indent="0">
              <a:buNone/>
            </a:pPr>
            <a:r>
              <a:rPr lang="nl-BE" sz="3200" dirty="0" err="1"/>
              <a:t>Eudaimonisch</a:t>
            </a:r>
            <a:r>
              <a:rPr lang="nl-BE" sz="3200" dirty="0"/>
              <a:t> welzijn: meer antivirale cellen dan bij Hedonistisch welzijn !</a:t>
            </a:r>
          </a:p>
          <a:p>
            <a:pPr marL="0" indent="0">
              <a:buNone/>
            </a:pPr>
            <a:r>
              <a:rPr lang="nl-BE" sz="3200" dirty="0"/>
              <a:t>Gevoelens van zinvolheid: stevige buffer bij moeilijkheden.</a:t>
            </a:r>
          </a:p>
          <a:p>
            <a:pPr marL="0" indent="0">
              <a:buNone/>
            </a:pPr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val="384236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16297" y="1196752"/>
            <a:ext cx="6300192" cy="755984"/>
          </a:xfrm>
        </p:spPr>
        <p:txBody>
          <a:bodyPr/>
          <a:lstStyle/>
          <a:p>
            <a:r>
              <a:rPr lang="nl-BE" sz="4400" dirty="0"/>
              <a:t>Existentieel welzijn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699792" y="2420888"/>
            <a:ext cx="6336704" cy="1080000"/>
          </a:xfrm>
        </p:spPr>
        <p:txBody>
          <a:bodyPr/>
          <a:lstStyle/>
          <a:p>
            <a:r>
              <a:rPr lang="nl-BE" sz="4000" dirty="0"/>
              <a:t>Geen hiërarchie van behoeften.</a:t>
            </a:r>
          </a:p>
          <a:p>
            <a:r>
              <a:rPr lang="nl-BE" sz="4000" dirty="0"/>
              <a:t>Integreert hedonistische en </a:t>
            </a:r>
            <a:r>
              <a:rPr lang="nl-BE" sz="4000" dirty="0" err="1"/>
              <a:t>eudaimonische</a:t>
            </a:r>
            <a:r>
              <a:rPr lang="nl-BE" sz="4000" dirty="0"/>
              <a:t>.</a:t>
            </a:r>
          </a:p>
          <a:p>
            <a:r>
              <a:rPr lang="nl-BE" sz="4000" dirty="0"/>
              <a:t>Wat betekent “mens zijn”? </a:t>
            </a:r>
          </a:p>
          <a:p>
            <a:r>
              <a:rPr lang="nl-BE" sz="4000" dirty="0"/>
              <a:t>Krachtbronnen.</a:t>
            </a:r>
          </a:p>
        </p:txBody>
      </p:sp>
    </p:spTree>
    <p:extLst>
      <p:ext uri="{BB962C8B-B14F-4D97-AF65-F5344CB8AC3E}">
        <p14:creationId xmlns:p14="http://schemas.microsoft.com/office/powerpoint/2010/main" val="1329279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53000"/>
            <a:ext cx="8334000" cy="1232776"/>
          </a:xfrm>
        </p:spPr>
        <p:txBody>
          <a:bodyPr>
            <a:normAutofit fontScale="90000"/>
          </a:bodyPr>
          <a:lstStyle/>
          <a:p>
            <a:pPr lvl="0">
              <a:spcBef>
                <a:spcPts val="580"/>
              </a:spcBef>
              <a:buSzPct val="110000"/>
            </a:pPr>
            <a:br>
              <a:rPr lang="nl-BE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nl-BE" sz="4400" dirty="0">
                <a:solidFill>
                  <a:srgbClr val="00407A"/>
                </a:solidFill>
                <a:ea typeface="+mn-ea"/>
              </a:rPr>
              <a:t>“</a:t>
            </a:r>
            <a:r>
              <a:rPr lang="nl-BE" sz="4400" dirty="0" err="1">
                <a:solidFill>
                  <a:srgbClr val="00407A"/>
                </a:solidFill>
                <a:ea typeface="+mn-ea"/>
              </a:rPr>
              <a:t>Dasein</a:t>
            </a:r>
            <a:r>
              <a:rPr lang="nl-BE" sz="4400" dirty="0">
                <a:solidFill>
                  <a:srgbClr val="00407A"/>
                </a:solidFill>
                <a:ea typeface="+mn-ea"/>
              </a:rPr>
              <a:t>” </a:t>
            </a:r>
            <a:r>
              <a:rPr lang="nl-BE" sz="4000" dirty="0">
                <a:solidFill>
                  <a:srgbClr val="00407A"/>
                </a:solidFill>
                <a:ea typeface="+mn-ea"/>
              </a:rPr>
              <a:t>(</a:t>
            </a:r>
            <a:r>
              <a:rPr lang="nl-BE" sz="4000" dirty="0" err="1">
                <a:solidFill>
                  <a:srgbClr val="00407A"/>
                </a:solidFill>
                <a:ea typeface="+mn-ea"/>
              </a:rPr>
              <a:t>Binswanger</a:t>
            </a:r>
            <a:r>
              <a:rPr lang="nl-BE" sz="4000" dirty="0">
                <a:solidFill>
                  <a:srgbClr val="00407A"/>
                </a:solidFill>
                <a:ea typeface="+mn-ea"/>
              </a:rPr>
              <a:t>, Rollo May)</a:t>
            </a:r>
            <a:br>
              <a:rPr lang="nl-BE" sz="3200" dirty="0">
                <a:solidFill>
                  <a:srgbClr val="00407A"/>
                </a:solidFill>
                <a:ea typeface="+mn-ea"/>
              </a:rPr>
            </a:br>
            <a:endParaRPr lang="nl-BE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556792"/>
            <a:ext cx="8334000" cy="5004064"/>
          </a:xfrm>
        </p:spPr>
        <p:txBody>
          <a:bodyPr/>
          <a:lstStyle/>
          <a:p>
            <a:r>
              <a:rPr lang="nl-BE" sz="3600" dirty="0" err="1"/>
              <a:t>Umwelt</a:t>
            </a:r>
            <a:r>
              <a:rPr lang="nl-BE" sz="3600" dirty="0"/>
              <a:t>: Fysieke werkelijkheid</a:t>
            </a:r>
          </a:p>
          <a:p>
            <a:r>
              <a:rPr lang="nl-BE" sz="3600" dirty="0" err="1"/>
              <a:t>Mitwelt</a:t>
            </a:r>
            <a:r>
              <a:rPr lang="nl-BE" sz="3600" dirty="0"/>
              <a:t>: Sociale leven</a:t>
            </a:r>
          </a:p>
          <a:p>
            <a:r>
              <a:rPr lang="nl-BE" sz="3600" dirty="0" err="1"/>
              <a:t>Eigenwelt</a:t>
            </a:r>
            <a:r>
              <a:rPr lang="nl-BE" sz="3600" dirty="0"/>
              <a:t>: Psychische ervaringswereld</a:t>
            </a:r>
          </a:p>
          <a:p>
            <a:r>
              <a:rPr lang="nl-BE" sz="3600" dirty="0" err="1"/>
              <a:t>Uberwelt</a:t>
            </a:r>
            <a:r>
              <a:rPr lang="nl-BE" sz="3600" dirty="0"/>
              <a:t>: Spirituele beleving</a:t>
            </a:r>
          </a:p>
          <a:p>
            <a:pPr marL="0" indent="0">
              <a:buNone/>
            </a:pPr>
            <a:endParaRPr lang="nl-BE" sz="3600" dirty="0"/>
          </a:p>
          <a:p>
            <a:pPr marL="0" indent="0">
              <a:buNone/>
            </a:pPr>
            <a:r>
              <a:rPr lang="nl-BE" sz="3600" dirty="0"/>
              <a:t>Bestaansdimensies: onlosmakelijk met elkaar verweven.</a:t>
            </a:r>
          </a:p>
          <a:p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val="111033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000" b="1" dirty="0">
                <a:solidFill>
                  <a:schemeClr val="accent3">
                    <a:lumMod val="50000"/>
                  </a:schemeClr>
                </a:solidFill>
              </a:rPr>
              <a:t>Vrijheid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sz="2800" dirty="0"/>
              <a:t>Hoe je omgaat met gegevenheden van</a:t>
            </a:r>
          </a:p>
          <a:p>
            <a:r>
              <a:rPr lang="nl-BE" sz="2800" dirty="0"/>
              <a:t>Fysieke bestaan</a:t>
            </a:r>
          </a:p>
          <a:p>
            <a:r>
              <a:rPr lang="nl-BE" sz="2800" dirty="0"/>
              <a:t>Bestaan met anderen</a:t>
            </a:r>
          </a:p>
          <a:p>
            <a:r>
              <a:rPr lang="nl-BE" sz="2800" dirty="0"/>
              <a:t>Bestaan met jezelf</a:t>
            </a:r>
          </a:p>
          <a:p>
            <a:r>
              <a:rPr lang="nl-BE" sz="2800" dirty="0"/>
              <a:t>Ruimere </a:t>
            </a:r>
            <a:r>
              <a:rPr lang="nl-BE" sz="2800" dirty="0" err="1"/>
              <a:t>zelfoverstijgende</a:t>
            </a:r>
            <a:r>
              <a:rPr lang="nl-BE" sz="2800" dirty="0"/>
              <a:t> context </a:t>
            </a:r>
          </a:p>
          <a:p>
            <a:pPr marL="0" indent="0">
              <a:buNone/>
            </a:pPr>
            <a:r>
              <a:rPr lang="nl-BE" sz="2800" dirty="0"/>
              <a:t>Niet los te koppelen van </a:t>
            </a:r>
            <a:r>
              <a:rPr lang="nl-BE" sz="3600" dirty="0">
                <a:solidFill>
                  <a:schemeClr val="accent3">
                    <a:lumMod val="50000"/>
                  </a:schemeClr>
                </a:solidFill>
              </a:rPr>
              <a:t>verantwoordelijkheid</a:t>
            </a:r>
          </a:p>
          <a:p>
            <a:pPr marL="0" indent="0">
              <a:buNone/>
            </a:pPr>
            <a:endParaRPr lang="nl-BE" sz="28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BE" sz="3200" b="1" dirty="0">
                <a:solidFill>
                  <a:schemeClr val="accent3">
                    <a:lumMod val="50000"/>
                  </a:schemeClr>
                </a:solidFill>
              </a:rPr>
              <a:t>Deugd is het midden tussen twee uitersten</a:t>
            </a:r>
          </a:p>
          <a:p>
            <a:pPr marL="0" indent="0">
              <a:buNone/>
            </a:pPr>
            <a:endParaRPr lang="nl-BE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477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600" y="-243408"/>
            <a:ext cx="8334000" cy="900000"/>
          </a:xfrm>
        </p:spPr>
        <p:txBody>
          <a:bodyPr>
            <a:normAutofit/>
          </a:bodyPr>
          <a:lstStyle/>
          <a:p>
            <a:r>
              <a:rPr lang="nl-BE" b="1" dirty="0" err="1">
                <a:solidFill>
                  <a:schemeClr val="accent3">
                    <a:lumMod val="50000"/>
                  </a:schemeClr>
                </a:solidFill>
              </a:rPr>
              <a:t>Onderinvestering</a:t>
            </a:r>
            <a:r>
              <a:rPr lang="nl-BE" b="1" dirty="0">
                <a:solidFill>
                  <a:schemeClr val="accent3">
                    <a:lumMod val="50000"/>
                  </a:schemeClr>
                </a:solidFill>
              </a:rPr>
              <a:t>      Overinvestering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35488" y="836712"/>
            <a:ext cx="4608512" cy="4428000"/>
          </a:xfrm>
        </p:spPr>
        <p:txBody>
          <a:bodyPr/>
          <a:lstStyle/>
          <a:p>
            <a:r>
              <a:rPr lang="nl-BE" dirty="0"/>
              <a:t>Welvaartsziekten; nooit genoeg; verslavingen.</a:t>
            </a:r>
          </a:p>
          <a:p>
            <a:endParaRPr lang="nl-BE" dirty="0"/>
          </a:p>
          <a:p>
            <a:r>
              <a:rPr lang="nl-BE" dirty="0"/>
              <a:t>Hypergevoelig voor waardering en kritiek; aanzien door maatschappelijke positie.</a:t>
            </a:r>
          </a:p>
          <a:p>
            <a:endParaRPr lang="nl-BE" dirty="0"/>
          </a:p>
          <a:p>
            <a:r>
              <a:rPr lang="nl-BE" dirty="0"/>
              <a:t>Egocentrisch; individuele vrijheid primeert op collectief belang.</a:t>
            </a:r>
          </a:p>
          <a:p>
            <a:endParaRPr lang="nl-BE" dirty="0"/>
          </a:p>
          <a:p>
            <a:r>
              <a:rPr lang="nl-BE" dirty="0"/>
              <a:t>Fanatisme; bekeringsdrift.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51520" y="836712"/>
            <a:ext cx="4038600" cy="4428000"/>
          </a:xfrm>
        </p:spPr>
        <p:txBody>
          <a:bodyPr/>
          <a:lstStyle/>
          <a:p>
            <a:r>
              <a:rPr lang="nl-BE" dirty="0"/>
              <a:t>Honger; armoede; ongezond of gevaarlijk leven.</a:t>
            </a:r>
          </a:p>
          <a:p>
            <a:endParaRPr lang="nl-BE" dirty="0"/>
          </a:p>
          <a:p>
            <a:r>
              <a:rPr lang="nl-BE" dirty="0"/>
              <a:t>Geen sociaal netwerk; nergens bij horen.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Geen zelfwaarde; geen zelfkennis. </a:t>
            </a:r>
          </a:p>
          <a:p>
            <a:endParaRPr lang="nl-BE" dirty="0"/>
          </a:p>
          <a:p>
            <a:r>
              <a:rPr lang="nl-BE" dirty="0"/>
              <a:t>Leegte; zinloosheid; morele gedrag afhankelijk van regels en wetten.</a:t>
            </a:r>
          </a:p>
        </p:txBody>
      </p:sp>
    </p:spTree>
    <p:extLst>
      <p:ext uri="{BB962C8B-B14F-4D97-AF65-F5344CB8AC3E}">
        <p14:creationId xmlns:p14="http://schemas.microsoft.com/office/powerpoint/2010/main" val="2756054115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-KU Leuven-Liggend-Achtergrond Wit">
  <a:themeElements>
    <a:clrScheme name="KULeuven-Themakleuren">
      <a:dk1>
        <a:srgbClr val="00407A"/>
      </a:dk1>
      <a:lt1>
        <a:srgbClr val="FFFFFF"/>
      </a:lt1>
      <a:dk2>
        <a:srgbClr val="00407A"/>
      </a:dk2>
      <a:lt2>
        <a:srgbClr val="FFFFFF"/>
      </a:lt2>
      <a:accent1>
        <a:srgbClr val="1D8DB0"/>
      </a:accent1>
      <a:accent2>
        <a:srgbClr val="116E8A"/>
      </a:accent2>
      <a:accent3>
        <a:srgbClr val="52BDEC"/>
      </a:accent3>
      <a:accent4>
        <a:srgbClr val="00407A"/>
      </a:accent4>
      <a:accent5>
        <a:srgbClr val="7F7F7F"/>
      </a:accent5>
      <a:accent6>
        <a:srgbClr val="595959"/>
      </a:accent6>
      <a:hlink>
        <a:srgbClr val="1D8DB0"/>
      </a:hlink>
      <a:folHlink>
        <a:srgbClr val="00407A"/>
      </a:folHlink>
    </a:clrScheme>
    <a:fontScheme name="KULeuv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16E8A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orporate-KU Leuven-Liggend-Achtergrond Wit en Watermerk">
  <a:themeElements>
    <a:clrScheme name="KULeuven-Themakleuren">
      <a:dk1>
        <a:srgbClr val="00407A"/>
      </a:dk1>
      <a:lt1>
        <a:srgbClr val="FFFFFF"/>
      </a:lt1>
      <a:dk2>
        <a:srgbClr val="00407A"/>
      </a:dk2>
      <a:lt2>
        <a:srgbClr val="FFFFFF"/>
      </a:lt2>
      <a:accent1>
        <a:srgbClr val="1D8DB0"/>
      </a:accent1>
      <a:accent2>
        <a:srgbClr val="116E8A"/>
      </a:accent2>
      <a:accent3>
        <a:srgbClr val="86BCE5"/>
      </a:accent3>
      <a:accent4>
        <a:srgbClr val="00407A"/>
      </a:accent4>
      <a:accent5>
        <a:srgbClr val="7F7F7F"/>
      </a:accent5>
      <a:accent6>
        <a:srgbClr val="595959"/>
      </a:accent6>
      <a:hlink>
        <a:srgbClr val="009999"/>
      </a:hlink>
      <a:folHlink>
        <a:srgbClr val="800080"/>
      </a:folHlink>
    </a:clrScheme>
    <a:fontScheme name="KULeuv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16E8A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corporate-KULeuven</Template>
  <TotalTime>5416</TotalTime>
  <Words>615</Words>
  <Application>Microsoft Office PowerPoint</Application>
  <PresentationFormat>Diavoorstelling (4:3)</PresentationFormat>
  <Paragraphs>132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20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Corporate-KU Leuven-Liggend-Achtergrond Wit</vt:lpstr>
      <vt:lpstr>Corporate-KU Leuven-Liggend-Achtergrond Wit en Watermerk</vt:lpstr>
      <vt:lpstr>     Levenskunst: Ontwikkelen van     Existentieel Welzijn </vt:lpstr>
      <vt:lpstr>“Moeilijke tijden”</vt:lpstr>
      <vt:lpstr>Maslow (1951) Behoeftenpyramide</vt:lpstr>
      <vt:lpstr>Visies op levenskunst</vt:lpstr>
      <vt:lpstr>Celbiologisch onderzoek</vt:lpstr>
      <vt:lpstr>Existentieel welzijn</vt:lpstr>
      <vt:lpstr> “Dasein” (Binswanger, Rollo May) </vt:lpstr>
      <vt:lpstr>Vrijheid</vt:lpstr>
      <vt:lpstr>Onderinvestering      Overinvestering</vt:lpstr>
      <vt:lpstr>“Existentieel welzijn”</vt:lpstr>
      <vt:lpstr>Fysieke bestaansdimensie:  gezondheid, veiligheid, comfort, genot, schoonheid</vt:lpstr>
      <vt:lpstr>   Biologisch beloningssysteem  “Ouderschapsparadox”: lager geluksgevoel weegt op tegen ervaren van zinvolheid.   </vt:lpstr>
      <vt:lpstr>Sociale bestaansdimensie: erbij horen, relaties, erkenning, succes, verantwoordelijkheid, goedheid</vt:lpstr>
      <vt:lpstr>Psychische bestaansdimensie: autonomie, vrijheid, kennis, zelfontplooiing, waarheid </vt:lpstr>
      <vt:lpstr>Spirituele bestaansdimensie: zinbeleving, “IK” wijkt voor groter belang en gaat op in groter geheel, verbinding met ideaal motiveert om het goede te doen </vt:lpstr>
      <vt:lpstr>Conclusies  </vt:lpstr>
      <vt:lpstr>PowerPoint-presentatie</vt:lpstr>
      <vt:lpstr>‘Respons-ability’  </vt:lpstr>
      <vt:lpstr>  Liefde = je verbinden met </vt:lpstr>
      <vt:lpstr>Dank voor uw aandacht </vt:lpstr>
    </vt:vector>
  </TitlesOfParts>
  <Company>KULeuven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ICTS | Communicatie, Servicepunt en Opleiding</dc:creator>
  <dc:description>Huisstijl KU Leuven - versie 24 juli 2012</dc:description>
  <cp:lastModifiedBy>Philippe Vrancken</cp:lastModifiedBy>
  <cp:revision>155</cp:revision>
  <cp:lastPrinted>2017-03-29T13:30:30Z</cp:lastPrinted>
  <dcterms:created xsi:type="dcterms:W3CDTF">2012-07-10T07:57:57Z</dcterms:created>
  <dcterms:modified xsi:type="dcterms:W3CDTF">2017-03-29T13:32:43Z</dcterms:modified>
</cp:coreProperties>
</file>